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Oswald Bold" charset="1" panose="00000800000000000000"/>
      <p:regular r:id="rId22"/>
    </p:embeddedFont>
    <p:embeddedFont>
      <p:font typeface="Oswald" charset="1" panose="00000500000000000000"/>
      <p:regular r:id="rId23"/>
    </p:embeddedFont>
    <p:embeddedFont>
      <p:font typeface="DM Sans Italics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7.png" Type="http://schemas.openxmlformats.org/officeDocument/2006/relationships/image"/><Relationship Id="rId6" Target="../media/image2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13" Target="../media/image41.png" Type="http://schemas.openxmlformats.org/officeDocument/2006/relationships/image"/><Relationship Id="rId14" Target="../media/image42.svg" Type="http://schemas.openxmlformats.org/officeDocument/2006/relationships/image"/><Relationship Id="rId15" Target="../media/image43.png" Type="http://schemas.openxmlformats.org/officeDocument/2006/relationships/image"/><Relationship Id="rId16" Target="../media/image44.svg" Type="http://schemas.openxmlformats.org/officeDocument/2006/relationships/image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jpeg" Type="http://schemas.openxmlformats.org/officeDocument/2006/relationships/image"/><Relationship Id="rId2" Target="../media/image5.pn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47.jpeg" Type="http://schemas.openxmlformats.org/officeDocument/2006/relationships/image"/><Relationship Id="rId6" Target="../media/image48.jpe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15429519" y="5732882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65" r="0" b="-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02595" y="-5629897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2" r="0" b="-1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78002" y="2391596"/>
            <a:ext cx="14331996" cy="4406154"/>
          </a:xfrm>
          <a:custGeom>
            <a:avLst/>
            <a:gdLst/>
            <a:ahLst/>
            <a:cxnLst/>
            <a:rect r="r" b="b" t="t" l="l"/>
            <a:pathLst>
              <a:path h="4406154" w="14331996">
                <a:moveTo>
                  <a:pt x="0" y="0"/>
                </a:moveTo>
                <a:lnTo>
                  <a:pt x="14331996" y="0"/>
                </a:lnTo>
                <a:lnTo>
                  <a:pt x="14331996" y="4406154"/>
                </a:lnTo>
                <a:lnTo>
                  <a:pt x="0" y="4406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028347"/>
            <a:ext cx="16230600" cy="2840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89"/>
              </a:lnSpc>
            </a:pPr>
            <a:r>
              <a:rPr lang="en-US" b="true" sz="7963" spc="78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CHINOOK</a:t>
            </a:r>
          </a:p>
          <a:p>
            <a:pPr algn="ctr">
              <a:lnSpc>
                <a:spcPts val="10989"/>
              </a:lnSpc>
            </a:pPr>
            <a:r>
              <a:rPr lang="en-US" b="true" sz="7963" spc="78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MUSIC STORE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84667" y="7087800"/>
            <a:ext cx="14318666" cy="984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8"/>
              </a:lnSpc>
            </a:pPr>
            <a:r>
              <a:rPr lang="en-US" sz="5098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Lukose Jacob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7525" y="8077402"/>
            <a:ext cx="2388989" cy="630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22ⁿᵈ July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true" flipV="tru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346" r="0" b="-34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605895"/>
            <a:ext cx="7524106" cy="4652405"/>
          </a:xfrm>
          <a:custGeom>
            <a:avLst/>
            <a:gdLst/>
            <a:ahLst/>
            <a:cxnLst/>
            <a:rect r="r" b="b" t="t" l="l"/>
            <a:pathLst>
              <a:path h="4652405" w="7524106">
                <a:moveTo>
                  <a:pt x="0" y="0"/>
                </a:moveTo>
                <a:lnTo>
                  <a:pt x="7524106" y="0"/>
                </a:lnTo>
                <a:lnTo>
                  <a:pt x="7524106" y="4652405"/>
                </a:lnTo>
                <a:lnTo>
                  <a:pt x="0" y="4652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445979" y="1307960"/>
            <a:ext cx="2274947" cy="2878835"/>
          </a:xfrm>
          <a:custGeom>
            <a:avLst/>
            <a:gdLst/>
            <a:ahLst/>
            <a:cxnLst/>
            <a:rect r="r" b="b" t="t" l="l"/>
            <a:pathLst>
              <a:path h="2878835" w="2274947">
                <a:moveTo>
                  <a:pt x="0" y="0"/>
                </a:moveTo>
                <a:lnTo>
                  <a:pt x="2274947" y="0"/>
                </a:lnTo>
                <a:lnTo>
                  <a:pt x="2274947" y="2878834"/>
                </a:lnTo>
                <a:lnTo>
                  <a:pt x="0" y="28788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761" t="-9700" r="-38371" b="-339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3938" y="1579797"/>
            <a:ext cx="5035551" cy="270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5"/>
              </a:lnSpc>
            </a:pPr>
            <a:r>
              <a:rPr lang="en-US" sz="8030" spc="778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CUSTOMER </a:t>
            </a:r>
          </a:p>
          <a:p>
            <a:pPr algn="l">
              <a:lnSpc>
                <a:spcPts val="4015"/>
              </a:lnSpc>
            </a:pPr>
          </a:p>
          <a:p>
            <a:pPr algn="l">
              <a:lnSpc>
                <a:spcPts val="4015"/>
              </a:lnSpc>
            </a:pPr>
            <a:r>
              <a:rPr lang="en-US" sz="8030" spc="778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RISK</a:t>
            </a:r>
          </a:p>
          <a:p>
            <a:pPr algn="l">
              <a:lnSpc>
                <a:spcPts val="4015"/>
              </a:lnSpc>
            </a:pPr>
          </a:p>
          <a:p>
            <a:pPr algn="l">
              <a:lnSpc>
                <a:spcPts val="4015"/>
              </a:lnSpc>
            </a:pPr>
            <a:r>
              <a:rPr lang="en-US" sz="8030" spc="778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PROFILING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52806" y="4577320"/>
            <a:ext cx="8706494" cy="4653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8830" indent="-169610" lvl="2">
              <a:lnSpc>
                <a:spcPts val="3071"/>
              </a:lnSpc>
              <a:buFont typeface="Arial"/>
              <a:buChar char="⚬"/>
            </a:pPr>
            <a:r>
              <a:rPr lang="en-US" sz="2225" spc="21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Smaller regions s</a:t>
            </a:r>
            <a:r>
              <a:rPr lang="en-US" sz="2225" spc="21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how both low spending &amp; high churn indicating → risky and low ROI.</a:t>
            </a:r>
          </a:p>
          <a:p>
            <a:pPr algn="l" marL="508830" indent="-169610" lvl="2">
              <a:lnSpc>
                <a:spcPts val="3071"/>
              </a:lnSpc>
              <a:buFont typeface="Arial"/>
              <a:buChar char="⚬"/>
            </a:pPr>
            <a:r>
              <a:rPr lang="en-US" sz="2225" spc="21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Medium-sized, high-spending regions (Germany, France) still show high churn → opportunity to improve retention.</a:t>
            </a:r>
          </a:p>
          <a:p>
            <a:pPr algn="l" marL="508830" indent="-169610" lvl="2">
              <a:lnSpc>
                <a:spcPts val="3071"/>
              </a:lnSpc>
              <a:buFont typeface="Arial"/>
              <a:buChar char="⚬"/>
            </a:pPr>
            <a:r>
              <a:rPr lang="en-US" sz="2225" spc="21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Customers in stable, high-value regions are highly engaged &amp; lower risk.</a:t>
            </a:r>
          </a:p>
          <a:p>
            <a:pPr algn="l" marL="508928" indent="-169643" lvl="2">
              <a:lnSpc>
                <a:spcPts val="3072"/>
              </a:lnSpc>
              <a:buFont typeface="Arial"/>
              <a:buChar char="⚬"/>
            </a:pPr>
            <a:r>
              <a:rPr lang="en-US" sz="2225" spc="218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Prioritize retention campaigns in Germany &amp; France high potential, but at risk.</a:t>
            </a:r>
          </a:p>
          <a:p>
            <a:pPr algn="l" marL="508830" indent="-169610" lvl="2">
              <a:lnSpc>
                <a:spcPts val="3071"/>
              </a:lnSpc>
              <a:buFont typeface="Arial"/>
              <a:buChar char="⚬"/>
            </a:pPr>
            <a:r>
              <a:rPr lang="en-US" sz="2225" spc="21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Run reactivation campaigns with incentives in small, high-churn regions to test cost-effectiveness.</a:t>
            </a:r>
          </a:p>
          <a:p>
            <a:pPr algn="l" marL="508829" indent="-169610" lvl="2">
              <a:lnSpc>
                <a:spcPts val="3072"/>
              </a:lnSpc>
              <a:buFont typeface="Arial"/>
              <a:buChar char="⚬"/>
            </a:pPr>
            <a:r>
              <a:rPr lang="en-US" sz="2225" spc="218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Regularly monitor low-frequency, low-spending customers and regions with high churn to adjust marketing strategy.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76055" y="1235502"/>
            <a:ext cx="8283245" cy="292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412" indent="-182804" lvl="2">
              <a:lnSpc>
                <a:spcPts val="3310"/>
              </a:lnSpc>
              <a:buFont typeface="Arial"/>
              <a:buChar char="⚬"/>
            </a:pPr>
            <a:r>
              <a:rPr lang="en-US" sz="2399" spc="23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Profiled risk b</a:t>
            </a:r>
            <a:r>
              <a:rPr lang="en-US" sz="2399" spc="23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ased on:</a:t>
            </a:r>
          </a:p>
          <a:p>
            <a:pPr algn="l" marL="1035889" indent="-345296" lvl="2">
              <a:lnSpc>
                <a:spcPts val="3310"/>
              </a:lnSpc>
              <a:buFont typeface="Arial"/>
              <a:buChar char="⚬"/>
            </a:pPr>
            <a:r>
              <a:rPr lang="en-US" sz="2399" spc="23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Location (country &amp; city)</a:t>
            </a:r>
          </a:p>
          <a:p>
            <a:pPr algn="l" marL="1035889" indent="-345296" lvl="2">
              <a:lnSpc>
                <a:spcPts val="3310"/>
              </a:lnSpc>
              <a:buFont typeface="Arial"/>
              <a:buChar char="⚬"/>
            </a:pPr>
            <a:r>
              <a:rPr lang="en-US" sz="2399" spc="23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Purchase history: frequency, recency, and spending</a:t>
            </a:r>
          </a:p>
          <a:p>
            <a:pPr algn="l" marL="548518" indent="-182839" lvl="2">
              <a:lnSpc>
                <a:spcPts val="3311"/>
              </a:lnSpc>
              <a:buFont typeface="Arial"/>
              <a:buChar char="⚬"/>
            </a:pPr>
            <a:r>
              <a:rPr lang="en-US" sz="2399" spc="23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Defined high-risk customers as those with:</a:t>
            </a:r>
          </a:p>
          <a:p>
            <a:pPr algn="l" marL="1035889" indent="-345296" lvl="2">
              <a:lnSpc>
                <a:spcPts val="3310"/>
              </a:lnSpc>
              <a:buFont typeface="Arial"/>
              <a:buChar char="⚬"/>
            </a:pPr>
            <a:r>
              <a:rPr lang="en-US" sz="2399" spc="23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High churn likelihood (inactivity &gt; 6 months)</a:t>
            </a:r>
          </a:p>
          <a:p>
            <a:pPr algn="l" marL="1035889" indent="-345296" lvl="2">
              <a:lnSpc>
                <a:spcPts val="3310"/>
              </a:lnSpc>
              <a:buFont typeface="Arial"/>
              <a:buChar char="⚬"/>
            </a:pPr>
            <a:r>
              <a:rPr lang="en-US" sz="2399" spc="23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Low frequency &amp; low spending</a:t>
            </a:r>
          </a:p>
          <a:p>
            <a:pPr algn="l" marL="1035889" indent="-345296" lvl="2">
              <a:lnSpc>
                <a:spcPts val="3311"/>
              </a:lnSpc>
              <a:buFont typeface="Arial"/>
              <a:buChar char="⚬"/>
            </a:pPr>
            <a:r>
              <a:rPr lang="en-US" sz="2399" spc="23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Located in regions with historically high churn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47442" y="-8437393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" t="0" r="-1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616" y="2161134"/>
            <a:ext cx="5284045" cy="3314065"/>
          </a:xfrm>
          <a:custGeom>
            <a:avLst/>
            <a:gdLst/>
            <a:ahLst/>
            <a:cxnLst/>
            <a:rect r="r" b="b" t="t" l="l"/>
            <a:pathLst>
              <a:path h="3314065" w="5284045">
                <a:moveTo>
                  <a:pt x="0" y="0"/>
                </a:moveTo>
                <a:lnTo>
                  <a:pt x="5284045" y="0"/>
                </a:lnTo>
                <a:lnTo>
                  <a:pt x="5284045" y="3314065"/>
                </a:lnTo>
                <a:lnTo>
                  <a:pt x="0" y="3314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43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99626" y="2161134"/>
            <a:ext cx="5359674" cy="3314065"/>
          </a:xfrm>
          <a:custGeom>
            <a:avLst/>
            <a:gdLst/>
            <a:ahLst/>
            <a:cxnLst/>
            <a:rect r="r" b="b" t="t" l="l"/>
            <a:pathLst>
              <a:path h="3314065" w="5359674">
                <a:moveTo>
                  <a:pt x="0" y="0"/>
                </a:moveTo>
                <a:lnTo>
                  <a:pt x="5359674" y="0"/>
                </a:lnTo>
                <a:lnTo>
                  <a:pt x="5359674" y="3314065"/>
                </a:lnTo>
                <a:lnTo>
                  <a:pt x="0" y="3314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42950"/>
            <a:ext cx="16230600" cy="1418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62"/>
              </a:lnSpc>
            </a:pPr>
            <a:r>
              <a:rPr lang="en-US" sz="8379" spc="82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Customer Lifetime Value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99960"/>
            <a:ext cx="5287916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5781" indent="-175260" lvl="2">
              <a:lnSpc>
                <a:spcPts val="2990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Comput</a:t>
            </a: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ed composite CLV score based on:</a:t>
            </a:r>
          </a:p>
          <a:p>
            <a:pPr algn="l" marL="993141" indent="-331047" lvl="2">
              <a:lnSpc>
                <a:spcPts val="2990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Tenure (loyalty/duration)</a:t>
            </a:r>
          </a:p>
          <a:p>
            <a:pPr algn="l" marL="993140" indent="-331047" lvl="2">
              <a:lnSpc>
                <a:spcPts val="2990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Total invoices (engagement/frequency)</a:t>
            </a:r>
          </a:p>
          <a:p>
            <a:pPr algn="l" marL="993141" indent="-331047" lvl="2">
              <a:lnSpc>
                <a:spcPts val="2990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Annual revenue (monetary value)</a:t>
            </a:r>
          </a:p>
          <a:p>
            <a:pPr algn="l" marL="525781" indent="-175260" lvl="2">
              <a:lnSpc>
                <a:spcPts val="2990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Normalized each metric using NTILE(4) </a:t>
            </a:r>
          </a:p>
          <a:p>
            <a:pPr algn="l" marL="525781" indent="-175260" lvl="2">
              <a:lnSpc>
                <a:spcPts val="2990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Assigned customers to CLV tiers:</a:t>
            </a:r>
          </a:p>
          <a:p>
            <a:pPr algn="l" marL="993141" indent="-331047" lvl="2">
              <a:lnSpc>
                <a:spcPts val="2990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High CLV: score ≥ 10</a:t>
            </a:r>
          </a:p>
          <a:p>
            <a:pPr algn="l" marL="993141" indent="-331047" lvl="2">
              <a:lnSpc>
                <a:spcPts val="2990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Medium CLV: 7–9</a:t>
            </a:r>
          </a:p>
          <a:p>
            <a:pPr algn="l" marL="993140" indent="-331047" lvl="2">
              <a:lnSpc>
                <a:spcPts val="2990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Low CLV: &lt; 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925185"/>
            <a:ext cx="10089062" cy="333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5781" indent="-175260" lvl="2">
              <a:lnSpc>
                <a:spcPts val="2990"/>
              </a:lnSpc>
              <a:buFont typeface="Arial"/>
              <a:buChar char="⚬"/>
            </a:pPr>
            <a:r>
              <a:rPr lang="en-US" b="true" sz="230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Insights </a:t>
            </a:r>
          </a:p>
          <a:p>
            <a:pPr algn="l" marL="993141" indent="-331047" lvl="2">
              <a:lnSpc>
                <a:spcPts val="2990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High CLV customers are far more likely to remain active, with over 92% still engaged.</a:t>
            </a:r>
          </a:p>
          <a:p>
            <a:pPr algn="l" marL="993141" indent="-331047" lvl="2">
              <a:lnSpc>
                <a:spcPts val="2990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Medium CLV customers show a moderate churn rate (about 26%), indicating some risk but also good retention potential.</a:t>
            </a:r>
          </a:p>
          <a:p>
            <a:pPr algn="l" marL="993141" indent="-331047" lvl="2">
              <a:lnSpc>
                <a:spcPts val="2990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Low CLV customers have the highest churn rate (nearly 39%), suggesting weaker loyalty and higher disengagement risk.</a:t>
            </a:r>
          </a:p>
          <a:p>
            <a:pPr algn="l" marL="993141" indent="-331047" lvl="2">
              <a:lnSpc>
                <a:spcPts val="2990"/>
              </a:lnSpc>
              <a:buFont typeface="Arial"/>
              <a:buChar char="⚬"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There is a clear inverse relationship between CLV tier and churn: higher-value customers are more loyal and less likely to churn.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66481" y="5915660"/>
            <a:ext cx="6692819" cy="334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2156" indent="-197385" lvl="2">
              <a:lnSpc>
                <a:spcPts val="3367"/>
              </a:lnSpc>
              <a:buFont typeface="Arial"/>
              <a:buChar char="⚬"/>
            </a:pPr>
            <a:r>
              <a:rPr lang="en-US" b="true" sz="25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Suggestions</a:t>
            </a:r>
          </a:p>
          <a:p>
            <a:pPr algn="l" marL="1118516" indent="-372839" lvl="2">
              <a:lnSpc>
                <a:spcPts val="3367"/>
              </a:lnSpc>
              <a:buFont typeface="Arial"/>
              <a:buChar char="⚬"/>
            </a:pPr>
            <a:r>
              <a:rPr lang="en-US" sz="259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High CLV: Mai</a:t>
            </a:r>
            <a:r>
              <a:rPr lang="en-US" sz="259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ntain with loyalty programs, premium offers, personalized recognition.</a:t>
            </a:r>
          </a:p>
          <a:p>
            <a:pPr algn="l" marL="1118516" indent="-372839" lvl="2">
              <a:lnSpc>
                <a:spcPts val="3367"/>
              </a:lnSpc>
              <a:buFont typeface="Arial"/>
              <a:buChar char="⚬"/>
            </a:pPr>
            <a:r>
              <a:rPr lang="en-US" sz="259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Medium CLV: Targeted campaigns and upsell opportunities to move them into High CLV.</a:t>
            </a:r>
          </a:p>
          <a:p>
            <a:pPr algn="l" marL="1118516" indent="-372839" lvl="2">
              <a:lnSpc>
                <a:spcPts val="3367"/>
              </a:lnSpc>
              <a:buFont typeface="Arial"/>
              <a:buChar char="⚬"/>
            </a:pPr>
            <a:r>
              <a:rPr lang="en-US" sz="259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Low CLV: Selectively re-engage churned customers with low-cost incentives and monitor ROI.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98590" y="-777795"/>
            <a:ext cx="11842590" cy="11842590"/>
            <a:chOff x="0" y="0"/>
            <a:chExt cx="15790120" cy="15790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90163" cy="15790163"/>
            </a:xfrm>
            <a:custGeom>
              <a:avLst/>
              <a:gdLst/>
              <a:ahLst/>
              <a:cxnLst/>
              <a:rect r="r" b="b" t="t" l="l"/>
              <a:pathLst>
                <a:path h="15790163" w="15790163">
                  <a:moveTo>
                    <a:pt x="0" y="0"/>
                  </a:moveTo>
                  <a:lnTo>
                    <a:pt x="15790163" y="0"/>
                  </a:lnTo>
                  <a:lnTo>
                    <a:pt x="15790163" y="15790163"/>
                  </a:lnTo>
                  <a:lnTo>
                    <a:pt x="0" y="15790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403408" y="1028700"/>
            <a:ext cx="6855892" cy="2532395"/>
          </a:xfrm>
          <a:custGeom>
            <a:avLst/>
            <a:gdLst/>
            <a:ahLst/>
            <a:cxnLst/>
            <a:rect r="r" b="b" t="t" l="l"/>
            <a:pathLst>
              <a:path h="2532395" w="6855892">
                <a:moveTo>
                  <a:pt x="0" y="0"/>
                </a:moveTo>
                <a:lnTo>
                  <a:pt x="6855892" y="0"/>
                </a:lnTo>
                <a:lnTo>
                  <a:pt x="6855892" y="2532395"/>
                </a:lnTo>
                <a:lnTo>
                  <a:pt x="0" y="2532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403408" y="3896585"/>
            <a:ext cx="6855892" cy="2523825"/>
          </a:xfrm>
          <a:custGeom>
            <a:avLst/>
            <a:gdLst/>
            <a:ahLst/>
            <a:cxnLst/>
            <a:rect r="r" b="b" t="t" l="l"/>
            <a:pathLst>
              <a:path h="2523825" w="6855892">
                <a:moveTo>
                  <a:pt x="0" y="0"/>
                </a:moveTo>
                <a:lnTo>
                  <a:pt x="6855892" y="0"/>
                </a:lnTo>
                <a:lnTo>
                  <a:pt x="6855892" y="2523825"/>
                </a:lnTo>
                <a:lnTo>
                  <a:pt x="0" y="252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403408" y="6755899"/>
            <a:ext cx="6855892" cy="2502401"/>
          </a:xfrm>
          <a:custGeom>
            <a:avLst/>
            <a:gdLst/>
            <a:ahLst/>
            <a:cxnLst/>
            <a:rect r="r" b="b" t="t" l="l"/>
            <a:pathLst>
              <a:path h="2502401" w="6855892">
                <a:moveTo>
                  <a:pt x="0" y="0"/>
                </a:moveTo>
                <a:lnTo>
                  <a:pt x="6855892" y="0"/>
                </a:lnTo>
                <a:lnTo>
                  <a:pt x="6855892" y="2502401"/>
                </a:lnTo>
                <a:lnTo>
                  <a:pt x="0" y="25024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033424" y="2210435"/>
            <a:ext cx="8110575" cy="704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Examined invoices as “baskets” of purchases to find which genres, artists, and albums are frequently bought together.</a:t>
            </a:r>
          </a:p>
          <a:p>
            <a:pPr algn="l"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Identified strong co-occurrence patterns to inform bundling, recommendations, and cross-selling campaigns.</a:t>
            </a:r>
          </a:p>
          <a:p>
            <a:pPr algn="l"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Key Findings:</a:t>
            </a:r>
          </a:p>
          <a:p>
            <a:pPr algn="l"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Genres:</a:t>
            </a:r>
          </a:p>
          <a:p>
            <a:pPr algn="l" marL="993141" indent="-331047" lvl="2">
              <a:lnSpc>
                <a:spcPts val="2990"/>
              </a:lnSpc>
              <a:buFont typeface="Arial"/>
              <a:buChar char="⚬"/>
            </a:pPr>
            <a:r>
              <a:rPr lang="en-US" sz="2300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Rock pairs frequently with Alternative &amp; Punk, Metal, and even Latin &amp; Jazz — showing broad cross-genre appeal.</a:t>
            </a:r>
          </a:p>
          <a:p>
            <a:pPr algn="l"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Artists:</a:t>
            </a:r>
          </a:p>
          <a:p>
            <a:pPr algn="l" marL="993141" indent="-331047" lvl="2">
              <a:lnSpc>
                <a:spcPts val="2990"/>
              </a:lnSpc>
              <a:buFont typeface="Arial"/>
              <a:buChar char="⚬"/>
            </a:pPr>
            <a:r>
              <a:rPr lang="en-US" sz="2300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Green Day often purchased with Led Zeppelin, Foo Fighters, Queen, and Metallica — strong cross-artist interest.</a:t>
            </a:r>
          </a:p>
          <a:p>
            <a:pPr algn="l"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Albums:</a:t>
            </a:r>
          </a:p>
          <a:p>
            <a:pPr algn="l" marL="993141" indent="-331047" lvl="2">
              <a:lnSpc>
                <a:spcPts val="2990"/>
              </a:lnSpc>
              <a:buFont typeface="Arial"/>
              <a:buChar char="⚬"/>
            </a:pPr>
            <a:r>
              <a:rPr lang="en-US" sz="2300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Mezmerize, Are You Experienced?, and Vault: Def Leppard’s Greatest Hits frequently appear together — suggesting bundling opportunities.</a:t>
            </a:r>
          </a:p>
          <a:p>
            <a:pPr algn="l"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Customers tend to buy complementary genres and artists, particularly within the broader Rock and Alternative space.</a:t>
            </a:r>
          </a:p>
          <a:p>
            <a:pPr algn="l" marL="496570" indent="-248285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Certain albums and artists act as bridges across genres, indicating strong cross-selling potential.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92544"/>
            <a:ext cx="7871848" cy="134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Product Affinity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true" flipV="tru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346" r="0" b="-34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58887" y="2652124"/>
            <a:ext cx="6100413" cy="3772089"/>
          </a:xfrm>
          <a:custGeom>
            <a:avLst/>
            <a:gdLst/>
            <a:ahLst/>
            <a:cxnLst/>
            <a:rect r="r" b="b" t="t" l="l"/>
            <a:pathLst>
              <a:path h="3772089" w="6100413">
                <a:moveTo>
                  <a:pt x="0" y="0"/>
                </a:moveTo>
                <a:lnTo>
                  <a:pt x="6100413" y="0"/>
                </a:lnTo>
                <a:lnTo>
                  <a:pt x="6100413" y="3772089"/>
                </a:lnTo>
                <a:lnTo>
                  <a:pt x="0" y="3772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1143000"/>
            <a:ext cx="1623060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78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REGIONAL MARKET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58539"/>
            <a:ext cx="8115300" cy="292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7945" indent="-258972" lvl="1">
              <a:lnSpc>
                <a:spcPts val="3310"/>
              </a:lnSpc>
              <a:buFont typeface="Arial"/>
              <a:buChar char="•"/>
            </a:pPr>
            <a:r>
              <a:rPr lang="en-US" sz="2399" spc="23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Examined customer behavior at the country level, focusing on:</a:t>
            </a:r>
          </a:p>
          <a:p>
            <a:pPr algn="l" marL="1035889" indent="-345296" lvl="2">
              <a:lnSpc>
                <a:spcPts val="3310"/>
              </a:lnSpc>
              <a:buFont typeface="Arial"/>
              <a:buChar char="⚬"/>
            </a:pPr>
            <a:r>
              <a:rPr lang="en-US" sz="2399" spc="23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Average purchase frequency.</a:t>
            </a:r>
          </a:p>
          <a:p>
            <a:pPr algn="l" marL="1035889" indent="-345296" lvl="2">
              <a:lnSpc>
                <a:spcPts val="3310"/>
              </a:lnSpc>
              <a:buFont typeface="Arial"/>
              <a:buChar char="⚬"/>
            </a:pPr>
            <a:r>
              <a:rPr lang="en-US" sz="2399" spc="23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Average spend per customer.</a:t>
            </a:r>
          </a:p>
          <a:p>
            <a:pPr algn="l" marL="1035889" indent="-345296" lvl="2">
              <a:lnSpc>
                <a:spcPts val="3310"/>
              </a:lnSpc>
              <a:buFont typeface="Arial"/>
              <a:buChar char="⚬"/>
            </a:pPr>
            <a:r>
              <a:rPr lang="en-US" sz="2399" spc="23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Churn rate (inactivity &gt; 6 months).</a:t>
            </a:r>
          </a:p>
          <a:p>
            <a:pPr algn="l" marL="517945" indent="-258972" lvl="1">
              <a:lnSpc>
                <a:spcPts val="3311"/>
              </a:lnSpc>
              <a:buFont typeface="Arial"/>
              <a:buChar char="•"/>
            </a:pPr>
            <a:r>
              <a:rPr lang="en-US" sz="2399" spc="23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Classified customers as Active or Churned as of 1-Jul-2020.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395638"/>
            <a:ext cx="16230600" cy="2507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7945" indent="-258972" lvl="1">
              <a:lnSpc>
                <a:spcPts val="3310"/>
              </a:lnSpc>
              <a:buFont typeface="Arial"/>
              <a:buChar char="•"/>
            </a:pPr>
            <a:r>
              <a:rPr lang="en-US" b="true" sz="2399" spc="232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Insights:</a:t>
            </a:r>
          </a:p>
          <a:p>
            <a:pPr algn="l" marL="517945" indent="-258972" lvl="1">
              <a:lnSpc>
                <a:spcPts val="3310"/>
              </a:lnSpc>
              <a:buFont typeface="Arial"/>
              <a:buChar char="•"/>
            </a:pPr>
            <a:r>
              <a:rPr lang="en-US" sz="2399" spc="23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USA &amp; Canada are stable core markets with reliable engagement.</a:t>
            </a:r>
          </a:p>
          <a:p>
            <a:pPr algn="l" marL="517945" indent="-258972" lvl="1">
              <a:lnSpc>
                <a:spcPts val="3310"/>
              </a:lnSpc>
              <a:buFont typeface="Arial"/>
              <a:buChar char="•"/>
            </a:pPr>
            <a:r>
              <a:rPr lang="en-US" sz="2399" spc="23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European countries show higher churn despite good spending, an opportunity to improve retention.</a:t>
            </a:r>
          </a:p>
          <a:p>
            <a:pPr algn="l" marL="517945" indent="-258972" lvl="1">
              <a:lnSpc>
                <a:spcPts val="3310"/>
              </a:lnSpc>
              <a:buFont typeface="Arial"/>
              <a:buChar char="•"/>
            </a:pPr>
            <a:r>
              <a:rPr lang="en-US" sz="2399" spc="23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Tiny regions with only one customer and 100% churn suggest low priority but worth small reactivation tests.</a:t>
            </a:r>
          </a:p>
          <a:p>
            <a:pPr algn="l" marL="517944" indent="-258972" lvl="1">
              <a:lnSpc>
                <a:spcPts val="3311"/>
              </a:lnSpc>
              <a:buFont typeface="Arial"/>
              <a:buChar char="•"/>
            </a:pPr>
            <a:r>
              <a:rPr lang="en-US" sz="2399" spc="23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Some smaller but loyal markets (Czech Republic, India, etc.) show strong retention &amp; spending, prime for nurturing.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308" y="-745810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true" flipV="tru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-72330"/>
            <a:ext cx="18288000" cy="2796480"/>
          </a:xfrm>
          <a:custGeom>
            <a:avLst/>
            <a:gdLst/>
            <a:ahLst/>
            <a:cxnLst/>
            <a:rect r="r" b="b" t="t" l="l"/>
            <a:pathLst>
              <a:path h="2796480" w="18288000">
                <a:moveTo>
                  <a:pt x="0" y="0"/>
                </a:moveTo>
                <a:lnTo>
                  <a:pt x="18288000" y="0"/>
                </a:lnTo>
                <a:lnTo>
                  <a:pt x="18288000" y="2796480"/>
                </a:lnTo>
                <a:lnTo>
                  <a:pt x="0" y="2796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70795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" r="0" b="-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54966" y="-3698515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1"/>
                </a:lnTo>
                <a:lnTo>
                  <a:pt x="0" y="6885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8" t="0" r="-2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16340" y="4205249"/>
            <a:ext cx="3101322" cy="5232419"/>
          </a:xfrm>
          <a:custGeom>
            <a:avLst/>
            <a:gdLst/>
            <a:ahLst/>
            <a:cxnLst/>
            <a:rect r="r" b="b" t="t" l="l"/>
            <a:pathLst>
              <a:path h="5232419" w="3101322">
                <a:moveTo>
                  <a:pt x="0" y="0"/>
                </a:moveTo>
                <a:lnTo>
                  <a:pt x="3101322" y="0"/>
                </a:lnTo>
                <a:lnTo>
                  <a:pt x="3101322" y="5232419"/>
                </a:lnTo>
                <a:lnTo>
                  <a:pt x="0" y="5232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4870" t="0" r="0" b="-2351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94468" y="3571215"/>
            <a:ext cx="1545065" cy="1545065"/>
          </a:xfrm>
          <a:custGeom>
            <a:avLst/>
            <a:gdLst/>
            <a:ahLst/>
            <a:cxnLst/>
            <a:rect r="r" b="b" t="t" l="l"/>
            <a:pathLst>
              <a:path h="1545065" w="1545065">
                <a:moveTo>
                  <a:pt x="0" y="0"/>
                </a:moveTo>
                <a:lnTo>
                  <a:pt x="1545065" y="0"/>
                </a:lnTo>
                <a:lnTo>
                  <a:pt x="1545065" y="1545065"/>
                </a:lnTo>
                <a:lnTo>
                  <a:pt x="0" y="15450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01160" y="4205249"/>
            <a:ext cx="3101322" cy="5232419"/>
          </a:xfrm>
          <a:custGeom>
            <a:avLst/>
            <a:gdLst/>
            <a:ahLst/>
            <a:cxnLst/>
            <a:rect r="r" b="b" t="t" l="l"/>
            <a:pathLst>
              <a:path h="5232419" w="3101322">
                <a:moveTo>
                  <a:pt x="0" y="0"/>
                </a:moveTo>
                <a:lnTo>
                  <a:pt x="3101322" y="0"/>
                </a:lnTo>
                <a:lnTo>
                  <a:pt x="3101322" y="5232419"/>
                </a:lnTo>
                <a:lnTo>
                  <a:pt x="0" y="5232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4870" t="0" r="0" b="-2351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67465" y="3648830"/>
            <a:ext cx="1545065" cy="1545065"/>
          </a:xfrm>
          <a:custGeom>
            <a:avLst/>
            <a:gdLst/>
            <a:ahLst/>
            <a:cxnLst/>
            <a:rect r="r" b="b" t="t" l="l"/>
            <a:pathLst>
              <a:path h="1545065" w="1545065">
                <a:moveTo>
                  <a:pt x="0" y="0"/>
                </a:moveTo>
                <a:lnTo>
                  <a:pt x="1545065" y="0"/>
                </a:lnTo>
                <a:lnTo>
                  <a:pt x="1545065" y="1545065"/>
                </a:lnTo>
                <a:lnTo>
                  <a:pt x="0" y="15450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70338" y="4205249"/>
            <a:ext cx="3101322" cy="5232419"/>
          </a:xfrm>
          <a:custGeom>
            <a:avLst/>
            <a:gdLst/>
            <a:ahLst/>
            <a:cxnLst/>
            <a:rect r="r" b="b" t="t" l="l"/>
            <a:pathLst>
              <a:path h="5232419" w="3101322">
                <a:moveTo>
                  <a:pt x="0" y="0"/>
                </a:moveTo>
                <a:lnTo>
                  <a:pt x="3101322" y="0"/>
                </a:lnTo>
                <a:lnTo>
                  <a:pt x="3101322" y="5232419"/>
                </a:lnTo>
                <a:lnTo>
                  <a:pt x="0" y="5232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4870" t="0" r="0" b="-2351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48467" y="3648830"/>
            <a:ext cx="1545065" cy="1545065"/>
          </a:xfrm>
          <a:custGeom>
            <a:avLst/>
            <a:gdLst/>
            <a:ahLst/>
            <a:cxnLst/>
            <a:rect r="r" b="b" t="t" l="l"/>
            <a:pathLst>
              <a:path h="1545065" w="1545065">
                <a:moveTo>
                  <a:pt x="0" y="0"/>
                </a:moveTo>
                <a:lnTo>
                  <a:pt x="1545065" y="0"/>
                </a:lnTo>
                <a:lnTo>
                  <a:pt x="1545065" y="1545065"/>
                </a:lnTo>
                <a:lnTo>
                  <a:pt x="0" y="15450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59349" y="3727691"/>
            <a:ext cx="1153659" cy="1070019"/>
          </a:xfrm>
          <a:custGeom>
            <a:avLst/>
            <a:gdLst/>
            <a:ahLst/>
            <a:cxnLst/>
            <a:rect r="r" b="b" t="t" l="l"/>
            <a:pathLst>
              <a:path h="1070019" w="1153659">
                <a:moveTo>
                  <a:pt x="0" y="0"/>
                </a:moveTo>
                <a:lnTo>
                  <a:pt x="1153659" y="0"/>
                </a:lnTo>
                <a:lnTo>
                  <a:pt x="1153659" y="1070019"/>
                </a:lnTo>
                <a:lnTo>
                  <a:pt x="0" y="10700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373" r="0" b="-37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467993" y="3670239"/>
            <a:ext cx="1205655" cy="1070019"/>
          </a:xfrm>
          <a:custGeom>
            <a:avLst/>
            <a:gdLst/>
            <a:ahLst/>
            <a:cxnLst/>
            <a:rect r="r" b="b" t="t" l="l"/>
            <a:pathLst>
              <a:path h="1070019" w="1205655">
                <a:moveTo>
                  <a:pt x="0" y="0"/>
                </a:moveTo>
                <a:lnTo>
                  <a:pt x="1205655" y="0"/>
                </a:lnTo>
                <a:lnTo>
                  <a:pt x="1205655" y="1070019"/>
                </a:lnTo>
                <a:lnTo>
                  <a:pt x="0" y="10700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127" r="0" b="-12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933280" y="3775316"/>
            <a:ext cx="605898" cy="1070019"/>
          </a:xfrm>
          <a:custGeom>
            <a:avLst/>
            <a:gdLst/>
            <a:ahLst/>
            <a:cxnLst/>
            <a:rect r="r" b="b" t="t" l="l"/>
            <a:pathLst>
              <a:path h="1070019" w="605898">
                <a:moveTo>
                  <a:pt x="0" y="0"/>
                </a:moveTo>
                <a:lnTo>
                  <a:pt x="605899" y="0"/>
                </a:lnTo>
                <a:lnTo>
                  <a:pt x="605899" y="1070019"/>
                </a:lnTo>
                <a:lnTo>
                  <a:pt x="0" y="107001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31199" y="1547096"/>
            <a:ext cx="16228101" cy="1005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6011" spc="58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Building a Data-Driven Strategy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23979" y="5460192"/>
            <a:ext cx="3093683" cy="3798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9720" indent="-166573" lvl="2">
              <a:lnSpc>
                <a:spcPts val="3016"/>
              </a:lnSpc>
              <a:buFont typeface="Arial"/>
              <a:buChar char="⚬"/>
            </a:pPr>
            <a:r>
              <a:rPr lang="en-US" sz="2186" spc="212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Who</a:t>
            </a:r>
            <a:r>
              <a:rPr lang="en-US" sz="2186" spc="212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 buys, how much, and how often?</a:t>
            </a:r>
          </a:p>
          <a:p>
            <a:pPr algn="l" marL="499720" indent="-166573" lvl="2">
              <a:lnSpc>
                <a:spcPts val="3016"/>
              </a:lnSpc>
              <a:buFont typeface="Arial"/>
              <a:buChar char="⚬"/>
            </a:pPr>
            <a:r>
              <a:rPr lang="en-US" sz="2186" spc="212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Loyalty, churn risk, CLV tiers, and engagement patterns.</a:t>
            </a:r>
          </a:p>
          <a:p>
            <a:pPr algn="l" marL="499781" indent="-166594" lvl="2">
              <a:lnSpc>
                <a:spcPts val="3017"/>
              </a:lnSpc>
              <a:buFont typeface="Arial"/>
              <a:buChar char="⚬"/>
            </a:pPr>
            <a:r>
              <a:rPr lang="en-US" sz="2186" spc="214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Insights on Active vs Dormant segments.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89337" y="5460192"/>
            <a:ext cx="3093683" cy="3417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9720" indent="-166573" lvl="2">
              <a:lnSpc>
                <a:spcPts val="3016"/>
              </a:lnSpc>
              <a:buFont typeface="Arial"/>
              <a:buChar char="⚬"/>
            </a:pPr>
            <a:r>
              <a:rPr lang="en-US" sz="2186" spc="212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Wh</a:t>
            </a:r>
            <a:r>
              <a:rPr lang="en-US" sz="2186" spc="212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at sells well, and what sells together?</a:t>
            </a:r>
          </a:p>
          <a:p>
            <a:pPr algn="l" marL="499720" indent="-166573" lvl="2">
              <a:lnSpc>
                <a:spcPts val="3016"/>
              </a:lnSpc>
              <a:buFont typeface="Arial"/>
              <a:buChar char="⚬"/>
            </a:pPr>
            <a:r>
              <a:rPr lang="en-US" sz="2186" spc="212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Product affinity across genres, artists, and albums.</a:t>
            </a:r>
          </a:p>
          <a:p>
            <a:pPr algn="l" marL="499781" indent="-166594" lvl="2">
              <a:lnSpc>
                <a:spcPts val="3017"/>
              </a:lnSpc>
              <a:buFont typeface="Arial"/>
              <a:buChar char="⚬"/>
            </a:pPr>
            <a:r>
              <a:rPr lang="en-US" sz="2186" spc="214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Opportunities for bundling and cross-selling.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89388" y="5460192"/>
            <a:ext cx="3093683" cy="3798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9720" indent="-166573" lvl="2">
              <a:lnSpc>
                <a:spcPts val="3016"/>
              </a:lnSpc>
              <a:buFont typeface="Arial"/>
              <a:buChar char="⚬"/>
            </a:pPr>
            <a:r>
              <a:rPr lang="en-US" sz="2186" spc="212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Where d</a:t>
            </a:r>
            <a:r>
              <a:rPr lang="en-US" sz="2186" spc="212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oes demand come from?</a:t>
            </a:r>
          </a:p>
          <a:p>
            <a:pPr algn="l" marL="499720" indent="-166573" lvl="2">
              <a:lnSpc>
                <a:spcPts val="3016"/>
              </a:lnSpc>
              <a:buFont typeface="Arial"/>
              <a:buChar char="⚬"/>
            </a:pPr>
            <a:r>
              <a:rPr lang="en-US" sz="2186" spc="212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Regional performance, loyalty, churn, and economic nuances.</a:t>
            </a:r>
          </a:p>
          <a:p>
            <a:pPr algn="l" marL="499781" indent="-166594" lvl="2">
              <a:lnSpc>
                <a:spcPts val="3017"/>
              </a:lnSpc>
              <a:buFont typeface="Arial"/>
              <a:buChar char="⚬"/>
            </a:pPr>
            <a:r>
              <a:rPr lang="en-US" sz="2186" spc="214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Tailoring strategy to regional behaviors and potential.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1199" y="2895917"/>
            <a:ext cx="16230600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This</a:t>
            </a:r>
            <a:r>
              <a:rPr lang="en-US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analysis is structured around three key pillars, providing a comprehensive understanding of Chinook’s business: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23979" y="4912686"/>
            <a:ext cx="3093683" cy="369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17"/>
              </a:lnSpc>
            </a:pPr>
            <a:r>
              <a:rPr lang="en-US" b="true" sz="2186" spc="214">
                <a:solidFill>
                  <a:srgbClr val="FDFBFB"/>
                </a:solidFill>
                <a:latin typeface="Oswald Bold"/>
                <a:ea typeface="Oswald Bold"/>
                <a:cs typeface="Oswald Bold"/>
                <a:sym typeface="Oswald Bold"/>
              </a:rPr>
              <a:t>CUSTOMER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89337" y="4912686"/>
            <a:ext cx="3093683" cy="369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</a:pPr>
            <a:r>
              <a:rPr lang="en-US" b="true" sz="2186" spc="214">
                <a:solidFill>
                  <a:srgbClr val="FDFBFB"/>
                </a:solidFill>
                <a:latin typeface="Oswald Bold"/>
                <a:ea typeface="Oswald Bold"/>
                <a:cs typeface="Oswald Bold"/>
                <a:sym typeface="Oswald Bold"/>
              </a:rPr>
              <a:t>PRODUCT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89388" y="4912686"/>
            <a:ext cx="3093683" cy="369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</a:pPr>
            <a:r>
              <a:rPr lang="en-US" b="true" sz="2186" spc="214">
                <a:solidFill>
                  <a:srgbClr val="FDFBFB"/>
                </a:solidFill>
                <a:latin typeface="Oswald Bold"/>
                <a:ea typeface="Oswald Bold"/>
                <a:cs typeface="Oswald Bold"/>
                <a:sym typeface="Oswald Bold"/>
              </a:rPr>
              <a:t>LOCATION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true" flipV="tru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" r="0" b="-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09650" y="7617385"/>
            <a:ext cx="4511839" cy="1659965"/>
            <a:chOff x="0" y="0"/>
            <a:chExt cx="6015785" cy="22132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5400" y="25400"/>
              <a:ext cx="5964936" cy="2162429"/>
            </a:xfrm>
            <a:custGeom>
              <a:avLst/>
              <a:gdLst/>
              <a:ahLst/>
              <a:cxnLst/>
              <a:rect r="r" b="b" t="t" l="l"/>
              <a:pathLst>
                <a:path h="2162429" w="5964936">
                  <a:moveTo>
                    <a:pt x="0" y="0"/>
                  </a:moveTo>
                  <a:lnTo>
                    <a:pt x="5964936" y="0"/>
                  </a:lnTo>
                  <a:lnTo>
                    <a:pt x="5964936" y="2162429"/>
                  </a:lnTo>
                  <a:lnTo>
                    <a:pt x="0" y="2162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6889" r="0" b="-56892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5736" cy="2213229"/>
            </a:xfrm>
            <a:custGeom>
              <a:avLst/>
              <a:gdLst/>
              <a:ahLst/>
              <a:cxnLst/>
              <a:rect r="r" b="b" t="t" l="l"/>
              <a:pathLst>
                <a:path h="2213229" w="6015736">
                  <a:moveTo>
                    <a:pt x="25400" y="0"/>
                  </a:moveTo>
                  <a:lnTo>
                    <a:pt x="5990336" y="0"/>
                  </a:lnTo>
                  <a:cubicBezTo>
                    <a:pt x="6004306" y="0"/>
                    <a:pt x="6015736" y="11430"/>
                    <a:pt x="6015736" y="25400"/>
                  </a:cubicBezTo>
                  <a:lnTo>
                    <a:pt x="6015736" y="2187829"/>
                  </a:lnTo>
                  <a:cubicBezTo>
                    <a:pt x="6015736" y="2201799"/>
                    <a:pt x="6004306" y="2213229"/>
                    <a:pt x="5990336" y="2213229"/>
                  </a:cubicBezTo>
                  <a:lnTo>
                    <a:pt x="25400" y="2213229"/>
                  </a:lnTo>
                  <a:cubicBezTo>
                    <a:pt x="11430" y="2213229"/>
                    <a:pt x="0" y="2201799"/>
                    <a:pt x="0" y="2187829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2187829"/>
                  </a:lnTo>
                  <a:lnTo>
                    <a:pt x="25400" y="2187829"/>
                  </a:lnTo>
                  <a:lnTo>
                    <a:pt x="25400" y="2162429"/>
                  </a:lnTo>
                  <a:lnTo>
                    <a:pt x="5990336" y="2162429"/>
                  </a:lnTo>
                  <a:lnTo>
                    <a:pt x="5990336" y="2187829"/>
                  </a:lnTo>
                  <a:lnTo>
                    <a:pt x="5964936" y="2187829"/>
                  </a:lnTo>
                  <a:lnTo>
                    <a:pt x="5964936" y="25400"/>
                  </a:lnTo>
                  <a:lnTo>
                    <a:pt x="5990336" y="25400"/>
                  </a:lnTo>
                  <a:lnTo>
                    <a:pt x="5990336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7140108"/>
            <a:ext cx="4473739" cy="730165"/>
            <a:chOff x="0" y="0"/>
            <a:chExt cx="5964985" cy="9735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4936" cy="973582"/>
            </a:xfrm>
            <a:custGeom>
              <a:avLst/>
              <a:gdLst/>
              <a:ahLst/>
              <a:cxnLst/>
              <a:rect r="r" b="b" t="t" l="l"/>
              <a:pathLst>
                <a:path h="973582" w="5964936">
                  <a:moveTo>
                    <a:pt x="0" y="0"/>
                  </a:moveTo>
                  <a:lnTo>
                    <a:pt x="5964936" y="0"/>
                  </a:lnTo>
                  <a:lnTo>
                    <a:pt x="5964936" y="973582"/>
                  </a:lnTo>
                  <a:lnTo>
                    <a:pt x="0" y="973582"/>
                  </a:lnTo>
                  <a:close/>
                </a:path>
              </a:pathLst>
            </a:custGeom>
            <a:solidFill>
              <a:srgbClr val="1A1A1A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6923117"/>
            <a:ext cx="4473739" cy="947156"/>
            <a:chOff x="0" y="0"/>
            <a:chExt cx="5964985" cy="12628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64986" cy="1262875"/>
            </a:xfrm>
            <a:custGeom>
              <a:avLst/>
              <a:gdLst/>
              <a:ahLst/>
              <a:cxnLst/>
              <a:rect r="r" b="b" t="t" l="l"/>
              <a:pathLst>
                <a:path h="1262875" w="5964986">
                  <a:moveTo>
                    <a:pt x="0" y="0"/>
                  </a:moveTo>
                  <a:lnTo>
                    <a:pt x="5964986" y="0"/>
                  </a:lnTo>
                  <a:lnTo>
                    <a:pt x="5964986" y="1262875"/>
                  </a:lnTo>
                  <a:lnTo>
                    <a:pt x="0" y="12628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5964985" cy="1320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113"/>
                </a:lnSpc>
              </a:pPr>
              <a:r>
                <a:rPr lang="en-US" sz="2981" i="true" spc="28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Mission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785561" y="4798629"/>
            <a:ext cx="4473739" cy="730165"/>
            <a:chOff x="0" y="0"/>
            <a:chExt cx="5964985" cy="9735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964936" cy="973582"/>
            </a:xfrm>
            <a:custGeom>
              <a:avLst/>
              <a:gdLst/>
              <a:ahLst/>
              <a:cxnLst/>
              <a:rect r="r" b="b" t="t" l="l"/>
              <a:pathLst>
                <a:path h="973582" w="5964936">
                  <a:moveTo>
                    <a:pt x="0" y="0"/>
                  </a:moveTo>
                  <a:lnTo>
                    <a:pt x="5964936" y="0"/>
                  </a:lnTo>
                  <a:lnTo>
                    <a:pt x="5964936" y="973582"/>
                  </a:lnTo>
                  <a:lnTo>
                    <a:pt x="0" y="973582"/>
                  </a:lnTo>
                  <a:close/>
                </a:path>
              </a:pathLst>
            </a:custGeom>
            <a:solidFill>
              <a:srgbClr val="1A1A1A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785561" y="4581638"/>
            <a:ext cx="4473739" cy="947156"/>
            <a:chOff x="0" y="0"/>
            <a:chExt cx="5964985" cy="12628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964986" cy="1262875"/>
            </a:xfrm>
            <a:custGeom>
              <a:avLst/>
              <a:gdLst/>
              <a:ahLst/>
              <a:cxnLst/>
              <a:rect r="r" b="b" t="t" l="l"/>
              <a:pathLst>
                <a:path h="1262875" w="5964986">
                  <a:moveTo>
                    <a:pt x="0" y="0"/>
                  </a:moveTo>
                  <a:lnTo>
                    <a:pt x="5964986" y="0"/>
                  </a:lnTo>
                  <a:lnTo>
                    <a:pt x="5964986" y="1262875"/>
                  </a:lnTo>
                  <a:lnTo>
                    <a:pt x="0" y="12628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5964985" cy="1320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113"/>
                </a:lnSpc>
              </a:pPr>
              <a:r>
                <a:rPr lang="en-US" sz="2981" i="true" spc="28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Mission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66511" y="5275906"/>
            <a:ext cx="4511839" cy="1659965"/>
            <a:chOff x="0" y="0"/>
            <a:chExt cx="6015785" cy="221328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25400" y="25400"/>
              <a:ext cx="5964936" cy="2162429"/>
            </a:xfrm>
            <a:custGeom>
              <a:avLst/>
              <a:gdLst/>
              <a:ahLst/>
              <a:cxnLst/>
              <a:rect r="r" b="b" t="t" l="l"/>
              <a:pathLst>
                <a:path h="2162429" w="5964936">
                  <a:moveTo>
                    <a:pt x="0" y="0"/>
                  </a:moveTo>
                  <a:lnTo>
                    <a:pt x="5964936" y="0"/>
                  </a:lnTo>
                  <a:lnTo>
                    <a:pt x="5964936" y="2162429"/>
                  </a:lnTo>
                  <a:lnTo>
                    <a:pt x="0" y="2162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53891" r="0" b="-29889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015736" cy="2213229"/>
            </a:xfrm>
            <a:custGeom>
              <a:avLst/>
              <a:gdLst/>
              <a:ahLst/>
              <a:cxnLst/>
              <a:rect r="r" b="b" t="t" l="l"/>
              <a:pathLst>
                <a:path h="2213229" w="6015736">
                  <a:moveTo>
                    <a:pt x="25400" y="0"/>
                  </a:moveTo>
                  <a:lnTo>
                    <a:pt x="5990336" y="0"/>
                  </a:lnTo>
                  <a:cubicBezTo>
                    <a:pt x="6004306" y="0"/>
                    <a:pt x="6015736" y="11430"/>
                    <a:pt x="6015736" y="25400"/>
                  </a:cubicBezTo>
                  <a:lnTo>
                    <a:pt x="6015736" y="2187829"/>
                  </a:lnTo>
                  <a:cubicBezTo>
                    <a:pt x="6015736" y="2201799"/>
                    <a:pt x="6004306" y="2213229"/>
                    <a:pt x="5990336" y="2213229"/>
                  </a:cubicBezTo>
                  <a:lnTo>
                    <a:pt x="25400" y="2213229"/>
                  </a:lnTo>
                  <a:cubicBezTo>
                    <a:pt x="11430" y="2213229"/>
                    <a:pt x="0" y="2201799"/>
                    <a:pt x="0" y="2187829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2187829"/>
                  </a:lnTo>
                  <a:lnTo>
                    <a:pt x="25400" y="2187829"/>
                  </a:lnTo>
                  <a:lnTo>
                    <a:pt x="25400" y="2162429"/>
                  </a:lnTo>
                  <a:lnTo>
                    <a:pt x="5990336" y="2162429"/>
                  </a:lnTo>
                  <a:lnTo>
                    <a:pt x="5990336" y="2187829"/>
                  </a:lnTo>
                  <a:lnTo>
                    <a:pt x="5964936" y="2187829"/>
                  </a:lnTo>
                  <a:lnTo>
                    <a:pt x="5964936" y="25400"/>
                  </a:lnTo>
                  <a:lnTo>
                    <a:pt x="5990336" y="25400"/>
                  </a:lnTo>
                  <a:lnTo>
                    <a:pt x="5990336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09650" y="7140108"/>
            <a:ext cx="4511839" cy="736383"/>
            <a:chOff x="0" y="0"/>
            <a:chExt cx="5964985" cy="97355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964936" cy="973582"/>
            </a:xfrm>
            <a:custGeom>
              <a:avLst/>
              <a:gdLst/>
              <a:ahLst/>
              <a:cxnLst/>
              <a:rect r="r" b="b" t="t" l="l"/>
              <a:pathLst>
                <a:path h="973582" w="5964936">
                  <a:moveTo>
                    <a:pt x="0" y="0"/>
                  </a:moveTo>
                  <a:lnTo>
                    <a:pt x="5964936" y="0"/>
                  </a:lnTo>
                  <a:lnTo>
                    <a:pt x="5964936" y="973582"/>
                  </a:lnTo>
                  <a:lnTo>
                    <a:pt x="0" y="973582"/>
                  </a:lnTo>
                  <a:close/>
                </a:path>
              </a:pathLst>
            </a:custGeom>
            <a:solidFill>
              <a:srgbClr val="1A1A1A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047750" y="7049695"/>
            <a:ext cx="4473739" cy="910991"/>
            <a:chOff x="0" y="0"/>
            <a:chExt cx="5964985" cy="121465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964986" cy="1214655"/>
            </a:xfrm>
            <a:custGeom>
              <a:avLst/>
              <a:gdLst/>
              <a:ahLst/>
              <a:cxnLst/>
              <a:rect r="r" b="b" t="t" l="l"/>
              <a:pathLst>
                <a:path h="1214655" w="5964986">
                  <a:moveTo>
                    <a:pt x="0" y="0"/>
                  </a:moveTo>
                  <a:lnTo>
                    <a:pt x="5964986" y="0"/>
                  </a:lnTo>
                  <a:lnTo>
                    <a:pt x="5964986" y="1214655"/>
                  </a:lnTo>
                  <a:lnTo>
                    <a:pt x="0" y="12146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5964985" cy="12622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726"/>
                </a:lnSpc>
              </a:pPr>
              <a:r>
                <a:rPr lang="en-US" sz="2700" spc="27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LOCATION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766511" y="4798629"/>
            <a:ext cx="4511839" cy="736383"/>
            <a:chOff x="0" y="0"/>
            <a:chExt cx="5964985" cy="97355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964936" cy="973582"/>
            </a:xfrm>
            <a:custGeom>
              <a:avLst/>
              <a:gdLst/>
              <a:ahLst/>
              <a:cxnLst/>
              <a:rect r="r" b="b" t="t" l="l"/>
              <a:pathLst>
                <a:path h="973582" w="5964936">
                  <a:moveTo>
                    <a:pt x="0" y="0"/>
                  </a:moveTo>
                  <a:lnTo>
                    <a:pt x="5964936" y="0"/>
                  </a:lnTo>
                  <a:lnTo>
                    <a:pt x="5964936" y="973582"/>
                  </a:lnTo>
                  <a:lnTo>
                    <a:pt x="0" y="973582"/>
                  </a:lnTo>
                  <a:close/>
                </a:path>
              </a:pathLst>
            </a:custGeom>
            <a:solidFill>
              <a:srgbClr val="1A1A1A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766511" y="4686065"/>
            <a:ext cx="4298151" cy="914870"/>
            <a:chOff x="0" y="0"/>
            <a:chExt cx="5706568" cy="121465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706568" cy="1214655"/>
            </a:xfrm>
            <a:custGeom>
              <a:avLst/>
              <a:gdLst/>
              <a:ahLst/>
              <a:cxnLst/>
              <a:rect r="r" b="b" t="t" l="l"/>
              <a:pathLst>
                <a:path h="1214655" w="5706568">
                  <a:moveTo>
                    <a:pt x="0" y="0"/>
                  </a:moveTo>
                  <a:lnTo>
                    <a:pt x="5706568" y="0"/>
                  </a:lnTo>
                  <a:lnTo>
                    <a:pt x="5706568" y="1214655"/>
                  </a:lnTo>
                  <a:lnTo>
                    <a:pt x="0" y="12146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5706568" cy="12622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726"/>
                </a:lnSpc>
              </a:pPr>
              <a:r>
                <a:rPr lang="en-US" sz="2700" spc="27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PRODUCT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5759176" y="7288401"/>
            <a:ext cx="9034431" cy="1707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2856" indent="-150952" lvl="2">
              <a:lnSpc>
                <a:spcPts val="2733"/>
              </a:lnSpc>
              <a:buFont typeface="Arial"/>
              <a:buChar char="⚬"/>
            </a:pPr>
            <a:r>
              <a:rPr lang="en-US" sz="1980" spc="19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S</a:t>
            </a:r>
            <a:r>
              <a:rPr lang="en-US" sz="1980" spc="19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trengthen retention in high-value but high-risk regions (Germany, France, UK).</a:t>
            </a:r>
          </a:p>
          <a:p>
            <a:pPr algn="l" marL="452856" indent="-150952" lvl="2">
              <a:lnSpc>
                <a:spcPts val="2733"/>
              </a:lnSpc>
              <a:buFont typeface="Arial"/>
              <a:buChar char="⚬"/>
            </a:pPr>
            <a:r>
              <a:rPr lang="en-US" sz="1980" spc="19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Maintain loyalty programs in stable regions (Czech Republic, Ireland, India).</a:t>
            </a:r>
          </a:p>
          <a:p>
            <a:pPr algn="l" marL="452856" indent="-150952" lvl="2">
              <a:lnSpc>
                <a:spcPts val="2733"/>
              </a:lnSpc>
              <a:buFont typeface="Arial"/>
              <a:buChar char="⚬"/>
            </a:pPr>
            <a:r>
              <a:rPr lang="en-US" sz="1980" spc="19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Test low-cost reactivation campaigns in small, high-churn markets.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393342" y="4948320"/>
            <a:ext cx="8900334" cy="170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2856" indent="-150952" lvl="2">
              <a:lnSpc>
                <a:spcPts val="2733"/>
              </a:lnSpc>
              <a:buFont typeface="Arial"/>
              <a:buChar char="⚬"/>
            </a:pPr>
            <a:r>
              <a:rPr lang="en-US" sz="1980" spc="19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Promote Rock, Alt</a:t>
            </a:r>
            <a:r>
              <a:rPr lang="en-US" sz="1980" spc="19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ernative &amp; Punk, and Metal albums in the USA aligned with top preferences.</a:t>
            </a:r>
          </a:p>
          <a:p>
            <a:pPr algn="l" marL="452856" indent="-150952" lvl="2">
              <a:lnSpc>
                <a:spcPts val="2733"/>
              </a:lnSpc>
              <a:buFont typeface="Arial"/>
              <a:buChar char="⚬"/>
            </a:pPr>
            <a:r>
              <a:rPr lang="en-US" sz="1980" spc="19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Bundle high-affinity albums &amp; artists into attractive offers.</a:t>
            </a:r>
          </a:p>
          <a:p>
            <a:pPr algn="l" marL="452857" indent="-150952" lvl="2">
              <a:lnSpc>
                <a:spcPts val="2734"/>
              </a:lnSpc>
              <a:buFont typeface="Arial"/>
              <a:buChar char="⚬"/>
            </a:pPr>
            <a:r>
              <a:rPr lang="en-US" sz="1980" spc="19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Feature cross-genre playlists &amp; recommendations based on observed affinities.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762000"/>
            <a:ext cx="13764907" cy="134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82"/>
              </a:lnSpc>
            </a:pPr>
            <a:r>
              <a:rPr lang="en-US" sz="8030" spc="786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Strategic Recommendations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3265569" y="4757820"/>
            <a:ext cx="9270180" cy="2359401"/>
          </a:xfrm>
          <a:custGeom>
            <a:avLst/>
            <a:gdLst/>
            <a:ahLst/>
            <a:cxnLst/>
            <a:rect r="r" b="b" t="t" l="l"/>
            <a:pathLst>
              <a:path h="2359401" w="9270180">
                <a:moveTo>
                  <a:pt x="0" y="0"/>
                </a:moveTo>
                <a:lnTo>
                  <a:pt x="9270180" y="0"/>
                </a:lnTo>
                <a:lnTo>
                  <a:pt x="9270180" y="2359401"/>
                </a:lnTo>
                <a:lnTo>
                  <a:pt x="0" y="23594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5660531" y="7117221"/>
            <a:ext cx="9352375" cy="2345745"/>
          </a:xfrm>
          <a:custGeom>
            <a:avLst/>
            <a:gdLst/>
            <a:ahLst/>
            <a:cxnLst/>
            <a:rect r="r" b="b" t="t" l="l"/>
            <a:pathLst>
              <a:path h="2345745" w="9352375">
                <a:moveTo>
                  <a:pt x="0" y="0"/>
                </a:moveTo>
                <a:lnTo>
                  <a:pt x="9352375" y="0"/>
                </a:lnTo>
                <a:lnTo>
                  <a:pt x="9352375" y="2345744"/>
                </a:lnTo>
                <a:lnTo>
                  <a:pt x="0" y="23457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009650" y="2878243"/>
            <a:ext cx="4511839" cy="1659965"/>
            <a:chOff x="0" y="0"/>
            <a:chExt cx="6015785" cy="221328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25400" y="25400"/>
              <a:ext cx="5964936" cy="2162429"/>
            </a:xfrm>
            <a:custGeom>
              <a:avLst/>
              <a:gdLst/>
              <a:ahLst/>
              <a:cxnLst/>
              <a:rect r="r" b="b" t="t" l="l"/>
              <a:pathLst>
                <a:path h="2162429" w="5964936">
                  <a:moveTo>
                    <a:pt x="0" y="0"/>
                  </a:moveTo>
                  <a:lnTo>
                    <a:pt x="5964936" y="0"/>
                  </a:lnTo>
                  <a:lnTo>
                    <a:pt x="5964936" y="2162429"/>
                  </a:lnTo>
                  <a:lnTo>
                    <a:pt x="0" y="2162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41890" r="0" b="-4189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015736" cy="2213229"/>
            </a:xfrm>
            <a:custGeom>
              <a:avLst/>
              <a:gdLst/>
              <a:ahLst/>
              <a:cxnLst/>
              <a:rect r="r" b="b" t="t" l="l"/>
              <a:pathLst>
                <a:path h="2213229" w="6015736">
                  <a:moveTo>
                    <a:pt x="25400" y="0"/>
                  </a:moveTo>
                  <a:lnTo>
                    <a:pt x="5990336" y="0"/>
                  </a:lnTo>
                  <a:cubicBezTo>
                    <a:pt x="6004306" y="0"/>
                    <a:pt x="6015736" y="11430"/>
                    <a:pt x="6015736" y="25400"/>
                  </a:cubicBezTo>
                  <a:lnTo>
                    <a:pt x="6015736" y="2187829"/>
                  </a:lnTo>
                  <a:cubicBezTo>
                    <a:pt x="6015736" y="2201799"/>
                    <a:pt x="6004306" y="2213229"/>
                    <a:pt x="5990336" y="2213229"/>
                  </a:cubicBezTo>
                  <a:lnTo>
                    <a:pt x="25400" y="2213229"/>
                  </a:lnTo>
                  <a:cubicBezTo>
                    <a:pt x="11430" y="2213229"/>
                    <a:pt x="0" y="2201799"/>
                    <a:pt x="0" y="2187829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2187829"/>
                  </a:lnTo>
                  <a:lnTo>
                    <a:pt x="25400" y="2187829"/>
                  </a:lnTo>
                  <a:lnTo>
                    <a:pt x="25400" y="2162429"/>
                  </a:lnTo>
                  <a:lnTo>
                    <a:pt x="5990336" y="2162429"/>
                  </a:lnTo>
                  <a:lnTo>
                    <a:pt x="5990336" y="2187829"/>
                  </a:lnTo>
                  <a:lnTo>
                    <a:pt x="5964936" y="2187829"/>
                  </a:lnTo>
                  <a:lnTo>
                    <a:pt x="5964936" y="25400"/>
                  </a:lnTo>
                  <a:lnTo>
                    <a:pt x="5990336" y="25400"/>
                  </a:lnTo>
                  <a:lnTo>
                    <a:pt x="5990336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5759176" y="2369317"/>
            <a:ext cx="8900334" cy="205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2856" indent="-150952" lvl="2">
              <a:lnSpc>
                <a:spcPts val="2733"/>
              </a:lnSpc>
              <a:buFont typeface="Arial"/>
              <a:buChar char="⚬"/>
            </a:pPr>
            <a:r>
              <a:rPr lang="en-US" sz="1980" spc="19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Re</a:t>
            </a:r>
            <a:r>
              <a:rPr lang="en-US" sz="1980" spc="19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tain High CLV customers with loyalty rewards and personalized offers.</a:t>
            </a:r>
          </a:p>
          <a:p>
            <a:pPr algn="l" marL="452856" indent="-150952" lvl="2">
              <a:lnSpc>
                <a:spcPts val="2733"/>
              </a:lnSpc>
              <a:buFont typeface="Arial"/>
              <a:buChar char="⚬"/>
            </a:pPr>
            <a:r>
              <a:rPr lang="en-US" sz="1980" spc="19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Target Medium CLV customers with campaigns to move them up the value ladder.</a:t>
            </a:r>
          </a:p>
          <a:p>
            <a:pPr algn="l" marL="452856" indent="-150952" lvl="2">
              <a:lnSpc>
                <a:spcPts val="2733"/>
              </a:lnSpc>
              <a:buFont typeface="Arial"/>
              <a:buChar char="⚬"/>
            </a:pPr>
            <a:r>
              <a:rPr lang="en-US" sz="1980" spc="19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Win-back Dormant and churned customers selectively, focusing on those with past high value.</a:t>
            </a:r>
          </a:p>
          <a:p>
            <a:pPr algn="l" marL="452893" indent="-150964" lvl="2">
              <a:lnSpc>
                <a:spcPts val="2734"/>
              </a:lnSpc>
              <a:buFont typeface="Arial"/>
              <a:buChar char="⚬"/>
            </a:pPr>
            <a:r>
              <a:rPr lang="en-US" sz="1980" spc="19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Reduce dormant periods by encouraging consistent engagement.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5660531" y="2302320"/>
            <a:ext cx="9714012" cy="2436450"/>
          </a:xfrm>
          <a:custGeom>
            <a:avLst/>
            <a:gdLst/>
            <a:ahLst/>
            <a:cxnLst/>
            <a:rect r="r" b="b" t="t" l="l"/>
            <a:pathLst>
              <a:path h="2436450" w="9714012">
                <a:moveTo>
                  <a:pt x="0" y="0"/>
                </a:moveTo>
                <a:lnTo>
                  <a:pt x="9714012" y="0"/>
                </a:lnTo>
                <a:lnTo>
                  <a:pt x="9714012" y="2436450"/>
                </a:lnTo>
                <a:lnTo>
                  <a:pt x="0" y="24364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1009650" y="2302320"/>
            <a:ext cx="4511839" cy="736383"/>
            <a:chOff x="0" y="0"/>
            <a:chExt cx="5964985" cy="97355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964936" cy="973582"/>
            </a:xfrm>
            <a:custGeom>
              <a:avLst/>
              <a:gdLst/>
              <a:ahLst/>
              <a:cxnLst/>
              <a:rect r="r" b="b" t="t" l="l"/>
              <a:pathLst>
                <a:path h="973582" w="5964936">
                  <a:moveTo>
                    <a:pt x="0" y="0"/>
                  </a:moveTo>
                  <a:lnTo>
                    <a:pt x="5964936" y="0"/>
                  </a:lnTo>
                  <a:lnTo>
                    <a:pt x="5964936" y="973582"/>
                  </a:lnTo>
                  <a:lnTo>
                    <a:pt x="0" y="973582"/>
                  </a:lnTo>
                  <a:close/>
                </a:path>
              </a:pathLst>
            </a:custGeom>
            <a:solidFill>
              <a:srgbClr val="1A1A1A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028700" y="2215017"/>
            <a:ext cx="4473739" cy="910991"/>
            <a:chOff x="0" y="0"/>
            <a:chExt cx="5964985" cy="121465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964986" cy="1214655"/>
            </a:xfrm>
            <a:custGeom>
              <a:avLst/>
              <a:gdLst/>
              <a:ahLst/>
              <a:cxnLst/>
              <a:rect r="r" b="b" t="t" l="l"/>
              <a:pathLst>
                <a:path h="1214655" w="5964986">
                  <a:moveTo>
                    <a:pt x="0" y="0"/>
                  </a:moveTo>
                  <a:lnTo>
                    <a:pt x="5964986" y="0"/>
                  </a:lnTo>
                  <a:lnTo>
                    <a:pt x="5964986" y="1214655"/>
                  </a:lnTo>
                  <a:lnTo>
                    <a:pt x="0" y="12146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5964985" cy="12622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726"/>
                </a:lnSpc>
              </a:pPr>
              <a:r>
                <a:rPr lang="en-US" sz="2700" spc="27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CUSTOMER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47442" y="-8437393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" t="0" r="-1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86967" y="943148"/>
            <a:ext cx="8114066" cy="155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62"/>
              </a:lnSpc>
            </a:pPr>
            <a:r>
              <a:rPr lang="en-US" sz="8379" spc="82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133845"/>
            <a:ext cx="16230600" cy="507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640" indent="-182880" lvl="2">
              <a:lnSpc>
                <a:spcPts val="312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</a:t>
            </a: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hinook has a strong foundation: loyal high-value customers, a rich catalog, and clear demand patterns.</a:t>
            </a:r>
          </a:p>
          <a:p>
            <a:pPr algn="l" marL="548640" indent="-182880" lvl="2">
              <a:lnSpc>
                <a:spcPts val="312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analysis shows </a:t>
            </a: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that </a:t>
            </a:r>
            <a:r>
              <a:rPr lang="en-US" b="true" sz="240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Customer, Product, and Location</a:t>
            </a: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are interconnected levers to drive growth.</a:t>
            </a:r>
          </a:p>
          <a:p>
            <a:pPr algn="l" marL="548640" indent="-182880" lvl="2">
              <a:lnSpc>
                <a:spcPts val="312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reveals actionable</a:t>
            </a: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opportunities to:</a:t>
            </a:r>
          </a:p>
          <a:p>
            <a:pPr algn="l" marL="1036320" indent="-345440" lvl="2">
              <a:lnSpc>
                <a:spcPts val="312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Retain and grow High CLV segments.</a:t>
            </a:r>
          </a:p>
          <a:p>
            <a:pPr algn="l" marL="1036320" indent="-345440" lvl="2">
              <a:lnSpc>
                <a:spcPts val="312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Boost sales with smarter product positioning and bundling.</a:t>
            </a:r>
          </a:p>
          <a:p>
            <a:pPr algn="l" marL="1036320" indent="-345440" lvl="2">
              <a:lnSpc>
                <a:spcPts val="312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Tailor strategies to regional nuances.</a:t>
            </a:r>
          </a:p>
          <a:p>
            <a:pPr algn="l" marL="548640" indent="-182880" lvl="2">
              <a:lnSpc>
                <a:spcPts val="312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Marketing spend can now be allocated more effectively - focusing where impact is greatest.</a:t>
            </a:r>
          </a:p>
          <a:p>
            <a:pPr algn="l" marL="548640" indent="-182880" lvl="2">
              <a:lnSpc>
                <a:spcPts val="312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This data-driven approach ensures Chinook stays competitive and aligned with evolving customer needs.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By listening to the data and acting strategically, Chinook can transform insights into stronger customer relationships, higher sales, and long-term success.</a:t>
            </a: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true" flipV="tru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346" r="0" b="-34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5143948"/>
            <a:chOff x="0" y="0"/>
            <a:chExt cx="21640800" cy="68585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40800" cy="6858598"/>
            </a:xfrm>
            <a:custGeom>
              <a:avLst/>
              <a:gdLst/>
              <a:ahLst/>
              <a:cxnLst/>
              <a:rect r="r" b="b" t="t" l="l"/>
              <a:pathLst>
                <a:path h="6858598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6858598"/>
                  </a:lnTo>
                  <a:lnTo>
                    <a:pt x="0" y="6858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68323" r="0" b="-68323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4625036"/>
            <a:ext cx="16230600" cy="1170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3"/>
              </a:lnSpc>
            </a:pPr>
            <a:r>
              <a:rPr lang="en-US" b="true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324029"/>
            <a:ext cx="16230600" cy="2926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412" indent="-182804" lvl="2">
              <a:lnSpc>
                <a:spcPts val="3310"/>
              </a:lnSpc>
              <a:buFont typeface="Arial"/>
              <a:buChar char="⚬"/>
            </a:pPr>
            <a:r>
              <a:rPr lang="en-US" sz="2399" spc="23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Chinook operates in a dynamic music market where customer tastes evolve quickly and competition is fierce.</a:t>
            </a:r>
          </a:p>
          <a:p>
            <a:pPr algn="l" marL="548518" indent="-182839" lvl="2">
              <a:lnSpc>
                <a:spcPts val="3311"/>
              </a:lnSpc>
              <a:buFont typeface="Arial"/>
              <a:buChar char="⚬"/>
            </a:pPr>
            <a:r>
              <a:rPr lang="en-US" sz="2399" spc="23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Despite having a rich catalog and loyal customers, we risk leaving revenue on the table without understanding </a:t>
            </a:r>
            <a:r>
              <a:rPr lang="en-US" b="true" sz="2399" spc="23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who buys what, where, and why</a:t>
            </a:r>
            <a:r>
              <a:rPr lang="en-US" sz="2399" spc="23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</a:p>
          <a:p>
            <a:pPr algn="l" marL="548412" indent="-182804" lvl="2">
              <a:lnSpc>
                <a:spcPts val="3310"/>
              </a:lnSpc>
              <a:buFont typeface="Arial"/>
              <a:buChar char="⚬"/>
            </a:pPr>
            <a:r>
              <a:rPr lang="en-US" sz="2399" spc="23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The physical music market remains a valuable opportunity but is challenged by fragmented preferences, high churn, and regional differences.</a:t>
            </a:r>
          </a:p>
          <a:p>
            <a:pPr algn="l" marL="548412" indent="-182804" lvl="2">
              <a:lnSpc>
                <a:spcPts val="3310"/>
              </a:lnSpc>
              <a:buFont typeface="Arial"/>
              <a:buChar char="⚬"/>
            </a:pPr>
            <a:r>
              <a:rPr lang="en-US" sz="2399" spc="23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Data-driven insights can help Chinook identify high-value customers and markets, align promotions to preferences, and improve retention and sales.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true" flipV="tru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-72330"/>
            <a:ext cx="18288000" cy="2796480"/>
          </a:xfrm>
          <a:custGeom>
            <a:avLst/>
            <a:gdLst/>
            <a:ahLst/>
            <a:cxnLst/>
            <a:rect r="r" b="b" t="t" l="l"/>
            <a:pathLst>
              <a:path h="2796480" w="18288000">
                <a:moveTo>
                  <a:pt x="0" y="0"/>
                </a:moveTo>
                <a:lnTo>
                  <a:pt x="18288000" y="0"/>
                </a:lnTo>
                <a:lnTo>
                  <a:pt x="18288000" y="2796480"/>
                </a:lnTo>
                <a:lnTo>
                  <a:pt x="0" y="2796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70795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" r="0" b="-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54966" y="-3698515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1"/>
                </a:lnTo>
                <a:lnTo>
                  <a:pt x="0" y="6885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8" t="0" r="-2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92560"/>
            <a:ext cx="16228101" cy="135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39"/>
              </a:lnSpc>
            </a:pPr>
            <a:r>
              <a:rPr lang="en-US" sz="8000" spc="783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WHAT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92656" y="3265889"/>
            <a:ext cx="15905188" cy="2499475"/>
          </a:xfrm>
          <a:custGeom>
            <a:avLst/>
            <a:gdLst/>
            <a:ahLst/>
            <a:cxnLst/>
            <a:rect r="r" b="b" t="t" l="l"/>
            <a:pathLst>
              <a:path h="2499475" w="15905188">
                <a:moveTo>
                  <a:pt x="0" y="0"/>
                </a:moveTo>
                <a:lnTo>
                  <a:pt x="15905187" y="0"/>
                </a:lnTo>
                <a:lnTo>
                  <a:pt x="15905187" y="2499475"/>
                </a:lnTo>
                <a:lnTo>
                  <a:pt x="0" y="2499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2403" t="-11882" r="-257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62189" y="3505331"/>
            <a:ext cx="13169994" cy="221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4"/>
              </a:lnSpc>
            </a:pPr>
            <a:r>
              <a:rPr lang="en-US" sz="2604" spc="252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PROBLEM STATEMENT</a:t>
            </a:r>
          </a:p>
          <a:p>
            <a:pPr algn="l">
              <a:lnSpc>
                <a:spcPts val="3594"/>
              </a:lnSpc>
            </a:pPr>
          </a:p>
          <a:p>
            <a:pPr algn="l">
              <a:lnSpc>
                <a:spcPts val="3594"/>
              </a:lnSpc>
            </a:pPr>
            <a:r>
              <a:rPr lang="en-US" sz="2605" spc="254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A</a:t>
            </a:r>
            <a:r>
              <a:rPr lang="en-US" sz="2605" spc="254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nalyze music record sales data to gain insights and make recommendations for the company's strategy in the physical music market.</a:t>
            </a:r>
          </a:p>
          <a:p>
            <a:pPr algn="l">
              <a:lnSpc>
                <a:spcPts val="359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722571"/>
            <a:ext cx="16142042" cy="250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518" indent="-182839" lvl="2">
              <a:lnSpc>
                <a:spcPts val="3311"/>
              </a:lnSpc>
              <a:buFont typeface="Arial"/>
              <a:buChar char="⚬"/>
            </a:pPr>
            <a:r>
              <a:rPr lang="en-US" sz="2399" spc="23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Identify top-performing products, genres, and customer segments.</a:t>
            </a:r>
          </a:p>
          <a:p>
            <a:pPr algn="l" marL="548518" indent="-182839" lvl="2">
              <a:lnSpc>
                <a:spcPts val="3311"/>
              </a:lnSpc>
              <a:buFont typeface="Arial"/>
              <a:buChar char="⚬"/>
            </a:pPr>
            <a:r>
              <a:rPr lang="en-US" sz="2399" spc="23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Understand churn and retention patterns across regions.</a:t>
            </a:r>
          </a:p>
          <a:p>
            <a:pPr algn="l" marL="548412" indent="-182804" lvl="2">
              <a:lnSpc>
                <a:spcPts val="3310"/>
              </a:lnSpc>
              <a:buFont typeface="Arial"/>
              <a:buChar char="⚬"/>
            </a:pPr>
            <a:r>
              <a:rPr lang="en-US" sz="2399" spc="23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Profile customers by value, engagement, and geography.</a:t>
            </a:r>
          </a:p>
          <a:p>
            <a:pPr algn="l" marL="548518" indent="-182839" lvl="2">
              <a:lnSpc>
                <a:spcPts val="3311"/>
              </a:lnSpc>
              <a:buFont typeface="Arial"/>
              <a:buChar char="⚬"/>
            </a:pPr>
            <a:r>
              <a:rPr lang="en-US" sz="2399" spc="23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Discover product affinities for bundling and cross-selling.</a:t>
            </a:r>
          </a:p>
          <a:p>
            <a:pPr algn="l" marL="548518" indent="-182839" lvl="2">
              <a:lnSpc>
                <a:spcPts val="3311"/>
              </a:lnSpc>
              <a:buFont typeface="Arial"/>
              <a:buChar char="⚬"/>
            </a:pPr>
            <a:r>
              <a:rPr lang="en-US" sz="2399" spc="23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Recommend actionable strategies to increase sales, loyalty, and customer lifetime value.</a:t>
            </a:r>
          </a:p>
          <a:p>
            <a:pPr algn="l" marL="548518" indent="-182839" lvl="2">
              <a:lnSpc>
                <a:spcPts val="331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259478"/>
            <a:ext cx="8115300" cy="41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399" spc="23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OBJECTIVES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98590" y="-777795"/>
            <a:ext cx="11842590" cy="11842590"/>
            <a:chOff x="0" y="0"/>
            <a:chExt cx="15790120" cy="15790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90163" cy="15790163"/>
            </a:xfrm>
            <a:custGeom>
              <a:avLst/>
              <a:gdLst/>
              <a:ahLst/>
              <a:cxnLst/>
              <a:rect r="r" b="b" t="t" l="l"/>
              <a:pathLst>
                <a:path h="15790163" w="15790163">
                  <a:moveTo>
                    <a:pt x="0" y="0"/>
                  </a:moveTo>
                  <a:lnTo>
                    <a:pt x="15790163" y="0"/>
                  </a:lnTo>
                  <a:lnTo>
                    <a:pt x="15790163" y="15790163"/>
                  </a:lnTo>
                  <a:lnTo>
                    <a:pt x="0" y="15790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075039" y="2583464"/>
            <a:ext cx="7184261" cy="6674836"/>
          </a:xfrm>
          <a:custGeom>
            <a:avLst/>
            <a:gdLst/>
            <a:ahLst/>
            <a:cxnLst/>
            <a:rect r="r" b="b" t="t" l="l"/>
            <a:pathLst>
              <a:path h="6674836" w="7184261">
                <a:moveTo>
                  <a:pt x="0" y="0"/>
                </a:moveTo>
                <a:lnTo>
                  <a:pt x="7184261" y="0"/>
                </a:lnTo>
                <a:lnTo>
                  <a:pt x="7184261" y="6674836"/>
                </a:lnTo>
                <a:lnTo>
                  <a:pt x="0" y="6674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26" t="0" r="-488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38558"/>
            <a:ext cx="8115300" cy="611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4"/>
              </a:lnSpc>
            </a:pPr>
            <a:r>
              <a:rPr lang="en-US" sz="2372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Key Data Sources:</a:t>
            </a:r>
          </a:p>
          <a:p>
            <a:pPr algn="l" marL="512212" indent="-256106" lvl="1">
              <a:lnSpc>
                <a:spcPts val="3084"/>
              </a:lnSpc>
              <a:buFont typeface="Arial"/>
              <a:buChar char="•"/>
            </a:pPr>
            <a:r>
              <a:rPr lang="en-US" sz="2372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Customer Table: Customer profiles and locations.</a:t>
            </a:r>
          </a:p>
          <a:p>
            <a:pPr algn="l" marL="512212" indent="-256106" lvl="1">
              <a:lnSpc>
                <a:spcPts val="3084"/>
              </a:lnSpc>
              <a:buFont typeface="Arial"/>
              <a:buChar char="•"/>
            </a:pPr>
            <a:r>
              <a:rPr lang="en-US" sz="2372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Invoice Table: Purchase transactions and amounts.</a:t>
            </a:r>
          </a:p>
          <a:p>
            <a:pPr algn="l" marL="512212" indent="-256106" lvl="1">
              <a:lnSpc>
                <a:spcPts val="3084"/>
              </a:lnSpc>
              <a:buFont typeface="Arial"/>
              <a:buChar char="•"/>
            </a:pPr>
            <a:r>
              <a:rPr lang="en-US" sz="2372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Invoice Line Table: Tracks purchased in each invoice.</a:t>
            </a:r>
          </a:p>
          <a:p>
            <a:pPr algn="l" marL="512212" indent="-256106" lvl="1">
              <a:lnSpc>
                <a:spcPts val="3084"/>
              </a:lnSpc>
              <a:buFont typeface="Arial"/>
              <a:buChar char="•"/>
            </a:pPr>
            <a:r>
              <a:rPr lang="en-US" sz="2372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Track, Album, Artist, Genre Tables: Product catalog — to link purchases to specific tracks, albums, genres, and artists.</a:t>
            </a:r>
          </a:p>
          <a:p>
            <a:pPr algn="l">
              <a:lnSpc>
                <a:spcPts val="3084"/>
              </a:lnSpc>
            </a:pPr>
          </a:p>
          <a:p>
            <a:pPr algn="l">
              <a:lnSpc>
                <a:spcPts val="3084"/>
              </a:lnSpc>
            </a:pPr>
            <a:r>
              <a:rPr lang="en-US" sz="2372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Scope:</a:t>
            </a:r>
          </a:p>
          <a:p>
            <a:pPr algn="l" marL="512212" indent="-256106" lvl="1">
              <a:lnSpc>
                <a:spcPts val="3084"/>
              </a:lnSpc>
              <a:buFont typeface="Arial"/>
              <a:buChar char="•"/>
            </a:pPr>
            <a:r>
              <a:rPr lang="en-US" sz="2372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Global sales data across multiple countries and cities.</a:t>
            </a:r>
          </a:p>
          <a:p>
            <a:pPr algn="l" marL="512212" indent="-256106" lvl="1">
              <a:lnSpc>
                <a:spcPts val="3084"/>
              </a:lnSpc>
              <a:buFont typeface="Arial"/>
              <a:buChar char="•"/>
            </a:pPr>
            <a:r>
              <a:rPr lang="en-US" sz="2372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Focus on customer purchases, product preferences, and regional performance.</a:t>
            </a:r>
          </a:p>
          <a:p>
            <a:pPr algn="l" marL="512212" indent="-256106" lvl="1">
              <a:lnSpc>
                <a:spcPts val="3084"/>
              </a:lnSpc>
              <a:buFont typeface="Arial"/>
              <a:buChar char="•"/>
            </a:pPr>
            <a:r>
              <a:rPr lang="en-US" sz="2372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Timeframe: up to 31-Dec-2020.</a:t>
            </a:r>
          </a:p>
          <a:p>
            <a:pPr algn="l" marL="512212" indent="-256106" lvl="1">
              <a:lnSpc>
                <a:spcPts val="3084"/>
              </a:lnSpc>
              <a:buFont typeface="Arial"/>
              <a:buChar char="•"/>
            </a:pPr>
            <a:r>
              <a:rPr lang="en-US" sz="2372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Analysis emphasizes USA as the primary market while also </a:t>
            </a:r>
          </a:p>
          <a:p>
            <a:pPr algn="l">
              <a:lnSpc>
                <a:spcPts val="3084"/>
              </a:lnSpc>
            </a:pPr>
            <a:r>
              <a:rPr lang="en-US" sz="2372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       </a:t>
            </a:r>
            <a:r>
              <a:rPr lang="en-US" sz="2372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comparing other regions.</a:t>
            </a:r>
          </a:p>
          <a:p>
            <a:pPr algn="l">
              <a:lnSpc>
                <a:spcPts val="3084"/>
              </a:lnSpc>
            </a:pPr>
          </a:p>
          <a:p>
            <a:pPr algn="l">
              <a:lnSpc>
                <a:spcPts val="308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4329" y="592544"/>
            <a:ext cx="7871848" cy="1483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SNAPSHOT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05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true" flipV="tru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" t="0" r="-1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70491" y="4239702"/>
            <a:ext cx="15147018" cy="38100"/>
            <a:chOff x="0" y="0"/>
            <a:chExt cx="20196024" cy="50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5400" y="0"/>
              <a:ext cx="20145248" cy="50800"/>
            </a:xfrm>
            <a:custGeom>
              <a:avLst/>
              <a:gdLst/>
              <a:ahLst/>
              <a:cxnLst/>
              <a:rect r="r" b="b" t="t" l="l"/>
              <a:pathLst>
                <a:path h="50800" w="20145248">
                  <a:moveTo>
                    <a:pt x="0" y="0"/>
                  </a:moveTo>
                  <a:lnTo>
                    <a:pt x="20145248" y="0"/>
                  </a:lnTo>
                  <a:lnTo>
                    <a:pt x="2014524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542437" y="4009527"/>
            <a:ext cx="501082" cy="501082"/>
          </a:xfrm>
          <a:custGeom>
            <a:avLst/>
            <a:gdLst/>
            <a:ahLst/>
            <a:cxnLst/>
            <a:rect r="r" b="b" t="t" l="l"/>
            <a:pathLst>
              <a:path h="501082" w="501082">
                <a:moveTo>
                  <a:pt x="0" y="0"/>
                </a:moveTo>
                <a:lnTo>
                  <a:pt x="501082" y="0"/>
                </a:lnTo>
                <a:lnTo>
                  <a:pt x="501082" y="501082"/>
                </a:lnTo>
                <a:lnTo>
                  <a:pt x="0" y="5010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90715" y="5861555"/>
            <a:ext cx="3204526" cy="1881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8120" indent="-199060" lvl="1">
              <a:lnSpc>
                <a:spcPts val="2544"/>
              </a:lnSpc>
              <a:buFont typeface="Arial"/>
              <a:buChar char="•"/>
            </a:pPr>
            <a:r>
              <a:rPr lang="en-US" sz="1844" spc="178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R</a:t>
            </a:r>
            <a:r>
              <a:rPr lang="en-US" sz="1844" spc="178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eviewed schema and relationships across tables.</a:t>
            </a:r>
          </a:p>
          <a:p>
            <a:pPr algn="l" marL="398120" indent="-199060" lvl="1">
              <a:lnSpc>
                <a:spcPts val="2544"/>
              </a:lnSpc>
              <a:buFont typeface="Arial"/>
              <a:buChar char="•"/>
            </a:pPr>
            <a:r>
              <a:rPr lang="en-US" sz="1844" spc="178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Checked for missing, duplicate, or inconsistent records.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43625" y="4485045"/>
            <a:ext cx="3467055" cy="100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b="true" sz="2951" spc="28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Data Exploration &amp; Validation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030737" y="4009527"/>
            <a:ext cx="501082" cy="501082"/>
          </a:xfrm>
          <a:custGeom>
            <a:avLst/>
            <a:gdLst/>
            <a:ahLst/>
            <a:cxnLst/>
            <a:rect r="r" b="b" t="t" l="l"/>
            <a:pathLst>
              <a:path h="501082" w="501082">
                <a:moveTo>
                  <a:pt x="0" y="0"/>
                </a:moveTo>
                <a:lnTo>
                  <a:pt x="501082" y="0"/>
                </a:lnTo>
                <a:lnTo>
                  <a:pt x="501082" y="501082"/>
                </a:lnTo>
                <a:lnTo>
                  <a:pt x="0" y="5010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21294" y="4009527"/>
            <a:ext cx="501082" cy="501082"/>
          </a:xfrm>
          <a:custGeom>
            <a:avLst/>
            <a:gdLst/>
            <a:ahLst/>
            <a:cxnLst/>
            <a:rect r="r" b="b" t="t" l="l"/>
            <a:pathLst>
              <a:path h="501082" w="501082">
                <a:moveTo>
                  <a:pt x="0" y="0"/>
                </a:moveTo>
                <a:lnTo>
                  <a:pt x="501082" y="0"/>
                </a:lnTo>
                <a:lnTo>
                  <a:pt x="501082" y="501082"/>
                </a:lnTo>
                <a:lnTo>
                  <a:pt x="0" y="5010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11851" y="4009527"/>
            <a:ext cx="501082" cy="501082"/>
          </a:xfrm>
          <a:custGeom>
            <a:avLst/>
            <a:gdLst/>
            <a:ahLst/>
            <a:cxnLst/>
            <a:rect r="r" b="b" t="t" l="l"/>
            <a:pathLst>
              <a:path h="501082" w="501082">
                <a:moveTo>
                  <a:pt x="0" y="0"/>
                </a:moveTo>
                <a:lnTo>
                  <a:pt x="501082" y="0"/>
                </a:lnTo>
                <a:lnTo>
                  <a:pt x="501082" y="501082"/>
                </a:lnTo>
                <a:lnTo>
                  <a:pt x="0" y="5010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464618" y="4485045"/>
            <a:ext cx="3633321" cy="100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b="true" sz="2951" spc="28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Key </a:t>
            </a:r>
            <a:r>
              <a:rPr lang="en-US" b="true" sz="2951" spc="28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Metrics Defined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64453" y="4485045"/>
            <a:ext cx="2709833" cy="1008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b="true" sz="2951" spc="286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SQL</a:t>
            </a:r>
          </a:p>
          <a:p>
            <a:pPr algn="ctr">
              <a:lnSpc>
                <a:spcPts val="4073"/>
              </a:lnSpc>
            </a:pPr>
            <a:r>
              <a:rPr lang="en-US" b="true" sz="2951" spc="28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90413" y="4485045"/>
            <a:ext cx="3856616" cy="49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b="true" sz="2951" spc="28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Visualization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10799999">
            <a:off x="-6021486" y="-7478114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" t="0" r="-1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367511" y="800100"/>
            <a:ext cx="11552977" cy="116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METHODOLOGY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79015" y="5861555"/>
            <a:ext cx="3204526" cy="156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8120" indent="-199060" lvl="1">
              <a:lnSpc>
                <a:spcPts val="2544"/>
              </a:lnSpc>
              <a:buFont typeface="Arial"/>
              <a:buChar char="•"/>
            </a:pPr>
            <a:r>
              <a:rPr lang="en-US" sz="1844" spc="178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Sal</a:t>
            </a:r>
            <a:r>
              <a:rPr lang="en-US" sz="1844" spc="178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es</a:t>
            </a:r>
          </a:p>
          <a:p>
            <a:pPr algn="l" marL="398120" indent="-199060" lvl="1">
              <a:lnSpc>
                <a:spcPts val="2544"/>
              </a:lnSpc>
              <a:buFont typeface="Arial"/>
              <a:buChar char="•"/>
            </a:pPr>
            <a:r>
              <a:rPr lang="en-US" sz="1844" spc="178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C</a:t>
            </a:r>
            <a:r>
              <a:rPr lang="en-US" sz="1844" spc="178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ustomer churn</a:t>
            </a:r>
          </a:p>
          <a:p>
            <a:pPr algn="l" marL="398120" indent="-199060" lvl="1">
              <a:lnSpc>
                <a:spcPts val="2544"/>
              </a:lnSpc>
              <a:buFont typeface="Arial"/>
              <a:buChar char="•"/>
            </a:pPr>
            <a:r>
              <a:rPr lang="en-US" sz="1844" spc="178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L</a:t>
            </a:r>
            <a:r>
              <a:rPr lang="en-US" sz="1844" spc="178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ifetime value</a:t>
            </a:r>
          </a:p>
          <a:p>
            <a:pPr algn="l" marL="398120" indent="-199060" lvl="1">
              <a:lnSpc>
                <a:spcPts val="2544"/>
              </a:lnSpc>
              <a:buFont typeface="Arial"/>
              <a:buChar char="•"/>
            </a:pPr>
            <a:r>
              <a:rPr lang="en-US" sz="1844" spc="178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</a:t>
            </a:r>
            <a:r>
              <a:rPr lang="en-US" sz="1844" spc="178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roduct affinities</a:t>
            </a:r>
          </a:p>
          <a:p>
            <a:pPr algn="l" marL="398120" indent="-199060" lvl="1">
              <a:lnSpc>
                <a:spcPts val="2544"/>
              </a:lnSpc>
              <a:buFont typeface="Arial"/>
              <a:buChar char="•"/>
            </a:pPr>
            <a:r>
              <a:rPr lang="en-US" sz="1843" spc="179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R</a:t>
            </a:r>
            <a:r>
              <a:rPr lang="en-US" sz="1843" spc="179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egional trends.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47737" y="5861555"/>
            <a:ext cx="3204526" cy="2824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8120" indent="-199060" lvl="1">
              <a:lnSpc>
                <a:spcPts val="2544"/>
              </a:lnSpc>
              <a:buFont typeface="Arial"/>
              <a:buChar char="•"/>
            </a:pPr>
            <a:r>
              <a:rPr lang="en-US" sz="1844" spc="178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W</a:t>
            </a:r>
            <a:r>
              <a:rPr lang="en-US" sz="1844" spc="178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rote advanced SQL queries using:</a:t>
            </a:r>
          </a:p>
          <a:p>
            <a:pPr algn="l" marL="796240" indent="-265413" lvl="2">
              <a:lnSpc>
                <a:spcPts val="2544"/>
              </a:lnSpc>
              <a:buFont typeface="Arial"/>
              <a:buChar char="⚬"/>
            </a:pPr>
            <a:r>
              <a:rPr lang="en-US" sz="1844" spc="178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Common Table Expressions (CTEs)</a:t>
            </a:r>
          </a:p>
          <a:p>
            <a:pPr algn="l" marL="796240" indent="-265413" lvl="2">
              <a:lnSpc>
                <a:spcPts val="2544"/>
              </a:lnSpc>
              <a:buFont typeface="Arial"/>
              <a:buChar char="⚬"/>
            </a:pPr>
            <a:r>
              <a:rPr lang="en-US" sz="1844" spc="178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Window functions (e.g., NTILE, RANK, ROW_NUMBER)</a:t>
            </a:r>
          </a:p>
          <a:p>
            <a:pPr algn="l" marL="796240" indent="-265413" lvl="2">
              <a:lnSpc>
                <a:spcPts val="2544"/>
              </a:lnSpc>
              <a:buFont typeface="Arial"/>
              <a:buChar char="⚬"/>
            </a:pPr>
            <a:r>
              <a:rPr lang="en-US" sz="1844" spc="178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Aggregations and joins.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16458" y="5861555"/>
            <a:ext cx="3204526" cy="938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8120" indent="-199060" lvl="1">
              <a:lnSpc>
                <a:spcPts val="2544"/>
              </a:lnSpc>
              <a:buFont typeface="Arial"/>
              <a:buChar char="•"/>
            </a:pPr>
            <a:r>
              <a:rPr lang="en-US" sz="1843" spc="179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C</a:t>
            </a:r>
            <a:r>
              <a:rPr lang="en-US" sz="1843" spc="179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reated clear tables and  charts to illustrate findings.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2438861"/>
            <a:ext cx="16230600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</a:t>
            </a:r>
            <a:r>
              <a:rPr lang="en-US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he methodology combined thorough data cleaning, robust query techniques, and clear visual storytelling to ensure actionable results. The analytical flow  followed the path: </a:t>
            </a:r>
          </a:p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Data Validation → Metric Definition → SQL Analysis → Visualization &amp; Insights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75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true" flipV="tru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346" r="0" b="-34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197540"/>
            <a:ext cx="6970236" cy="3862256"/>
          </a:xfrm>
          <a:custGeom>
            <a:avLst/>
            <a:gdLst/>
            <a:ahLst/>
            <a:cxnLst/>
            <a:rect r="r" b="b" t="t" l="l"/>
            <a:pathLst>
              <a:path h="3862256" w="6970236">
                <a:moveTo>
                  <a:pt x="0" y="0"/>
                </a:moveTo>
                <a:lnTo>
                  <a:pt x="6970236" y="0"/>
                </a:lnTo>
                <a:lnTo>
                  <a:pt x="6970236" y="3862256"/>
                </a:lnTo>
                <a:lnTo>
                  <a:pt x="0" y="3862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159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373044" y="3197540"/>
            <a:ext cx="6886256" cy="3862256"/>
          </a:xfrm>
          <a:custGeom>
            <a:avLst/>
            <a:gdLst/>
            <a:ahLst/>
            <a:cxnLst/>
            <a:rect r="r" b="b" t="t" l="l"/>
            <a:pathLst>
              <a:path h="3862256" w="6886256">
                <a:moveTo>
                  <a:pt x="0" y="0"/>
                </a:moveTo>
                <a:lnTo>
                  <a:pt x="6886256" y="0"/>
                </a:lnTo>
                <a:lnTo>
                  <a:pt x="6886256" y="3862256"/>
                </a:lnTo>
                <a:lnTo>
                  <a:pt x="0" y="38622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32" t="0" r="0" b="-11716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1257300"/>
            <a:ext cx="1528283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78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GEOGRAPHIC </a:t>
            </a:r>
            <a:r>
              <a:rPr lang="en-US" sz="8000" spc="78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DISTRIBUTION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555047"/>
            <a:ext cx="16230600" cy="83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399" spc="23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Now that we understood what the data is lets try to identify where are our customers currently located?</a:t>
            </a:r>
          </a:p>
          <a:p>
            <a:pPr algn="ctr">
              <a:lnSpc>
                <a:spcPts val="331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112183"/>
            <a:ext cx="7167530" cy="208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411" indent="-182804" lvl="2">
              <a:lnSpc>
                <a:spcPts val="3311"/>
              </a:lnSpc>
              <a:buFont typeface="Arial"/>
              <a:buChar char="⚬"/>
            </a:pPr>
            <a:r>
              <a:rPr lang="en-US" sz="2399" spc="23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Out</a:t>
            </a:r>
            <a:r>
              <a:rPr lang="en-US" sz="2399" spc="23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 of the 59 customers, the majority are concentrated in the USA, followed by significant numbers in Canada, Brazil and France, with smaller clusters in several other countries.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66702" y="7112183"/>
            <a:ext cx="7167530" cy="208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518" indent="-182839" lvl="2">
              <a:lnSpc>
                <a:spcPts val="3311"/>
              </a:lnSpc>
            </a:pPr>
            <a:r>
              <a:rPr lang="en-US" sz="2399" spc="23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The USA leads Chinook’s customer base with the highest revenue of $1,040.49 from 131 invoices, followed by Canada and Brazil with notable contributions of $535.59 and $427.68, respectively.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98590" y="-777795"/>
            <a:ext cx="11842590" cy="11842590"/>
            <a:chOff x="0" y="0"/>
            <a:chExt cx="15790120" cy="15790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90163" cy="15790163"/>
            </a:xfrm>
            <a:custGeom>
              <a:avLst/>
              <a:gdLst/>
              <a:ahLst/>
              <a:cxnLst/>
              <a:rect r="r" b="b" t="t" l="l"/>
              <a:pathLst>
                <a:path h="15790163" w="15790163">
                  <a:moveTo>
                    <a:pt x="0" y="0"/>
                  </a:moveTo>
                  <a:lnTo>
                    <a:pt x="15790163" y="0"/>
                  </a:lnTo>
                  <a:lnTo>
                    <a:pt x="15790163" y="15790163"/>
                  </a:lnTo>
                  <a:lnTo>
                    <a:pt x="0" y="15790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7324638"/>
            <a:ext cx="7867476" cy="1933662"/>
          </a:xfrm>
          <a:custGeom>
            <a:avLst/>
            <a:gdLst/>
            <a:ahLst/>
            <a:cxnLst/>
            <a:rect r="r" b="b" t="t" l="l"/>
            <a:pathLst>
              <a:path h="1933662" w="7867476">
                <a:moveTo>
                  <a:pt x="0" y="0"/>
                </a:moveTo>
                <a:lnTo>
                  <a:pt x="7867476" y="0"/>
                </a:lnTo>
                <a:lnTo>
                  <a:pt x="7867476" y="1933662"/>
                </a:lnTo>
                <a:lnTo>
                  <a:pt x="0" y="1933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7334"/>
            </a:stretch>
          </a:blipFill>
          <a:ln w="952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387452" y="7255015"/>
            <a:ext cx="7871848" cy="2003285"/>
          </a:xfrm>
          <a:custGeom>
            <a:avLst/>
            <a:gdLst/>
            <a:ahLst/>
            <a:cxnLst/>
            <a:rect r="r" b="b" t="t" l="l"/>
            <a:pathLst>
              <a:path h="2003285" w="7871848">
                <a:moveTo>
                  <a:pt x="0" y="0"/>
                </a:moveTo>
                <a:lnTo>
                  <a:pt x="7871848" y="0"/>
                </a:lnTo>
                <a:lnTo>
                  <a:pt x="7871848" y="2003285"/>
                </a:lnTo>
                <a:lnTo>
                  <a:pt x="0" y="2003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4048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3973316"/>
            <a:ext cx="7867476" cy="259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M</a:t>
            </a:r>
            <a:r>
              <a:rPr lang="en-US" sz="2300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ost customers make 8–13 purchases, with AOV between $7–$9, indicating steady and uniform spending habits.</a:t>
            </a:r>
          </a:p>
          <a:p>
            <a:pPr algn="l"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Some customers (e.g., Robert Brown) have high AOV despite fewer purchases, reflecting premium spending tendencies.</a:t>
            </a:r>
          </a:p>
          <a:p>
            <a:pPr algn="l"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Oswald"/>
                <a:ea typeface="Oswald"/>
                <a:cs typeface="Oswald"/>
                <a:sym typeface="Oswald"/>
              </a:rPr>
              <a:t>Customer base overall is stable and predictable, suggesting opportunities to engage high-AOV customers more deeply and increase purchase frequency among lower-frequency segments.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895350"/>
            <a:ext cx="8115300" cy="134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82"/>
              </a:lnSpc>
            </a:pPr>
            <a:r>
              <a:rPr lang="en-US" sz="8030" spc="786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asing Behaviour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2152" y="2815133"/>
            <a:ext cx="7871848" cy="100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000" spc="-95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Total Spend &amp; AOV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87452" y="4154609"/>
            <a:ext cx="7867476" cy="259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</a:t>
            </a:r>
            <a:r>
              <a:rPr lang="en-US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verage gap between purchases: ~100–150 days — shows infrequent, periodic buying.</a:t>
            </a:r>
          </a:p>
          <a:p>
            <a:pPr algn="l"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</a:t>
            </a:r>
            <a:r>
              <a:rPr lang="en-US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inimum gap: as low as 1–8 days — occasional bursts of activity.</a:t>
            </a:r>
          </a:p>
          <a:p>
            <a:pPr algn="l"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Maximum gap: can exceed 900 days — long periods of inactivity in some cases.</a:t>
            </a:r>
          </a:p>
          <a:p>
            <a:pPr algn="l" marL="496571" indent="-248285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Indicates irregular purchasing behavior, with scope to reduce dormant periods and foster more consistent engagement.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0150" y="895350"/>
            <a:ext cx="7872238" cy="134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Customer Purch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87452" y="2815133"/>
            <a:ext cx="7871848" cy="100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000" spc="-95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Purchase Frequency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true" flipV="tru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-72330"/>
            <a:ext cx="18288000" cy="2796480"/>
          </a:xfrm>
          <a:custGeom>
            <a:avLst/>
            <a:gdLst/>
            <a:ahLst/>
            <a:cxnLst/>
            <a:rect r="r" b="b" t="t" l="l"/>
            <a:pathLst>
              <a:path h="2796480" w="18288000">
                <a:moveTo>
                  <a:pt x="0" y="0"/>
                </a:moveTo>
                <a:lnTo>
                  <a:pt x="18288000" y="0"/>
                </a:lnTo>
                <a:lnTo>
                  <a:pt x="18288000" y="2796480"/>
                </a:lnTo>
                <a:lnTo>
                  <a:pt x="0" y="2796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70795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" r="0" b="-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54966" y="-3698515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1"/>
                </a:lnTo>
                <a:lnTo>
                  <a:pt x="0" y="6885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8" t="0" r="-2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9523" y="3186676"/>
            <a:ext cx="5624134" cy="2462671"/>
          </a:xfrm>
          <a:custGeom>
            <a:avLst/>
            <a:gdLst/>
            <a:ahLst/>
            <a:cxnLst/>
            <a:rect r="r" b="b" t="t" l="l"/>
            <a:pathLst>
              <a:path h="2462671" w="5624134">
                <a:moveTo>
                  <a:pt x="0" y="0"/>
                </a:moveTo>
                <a:lnTo>
                  <a:pt x="5624134" y="0"/>
                </a:lnTo>
                <a:lnTo>
                  <a:pt x="5624134" y="2462671"/>
                </a:lnTo>
                <a:lnTo>
                  <a:pt x="0" y="24626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87" t="-9812" r="-33089" b="-852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9523" y="5851299"/>
            <a:ext cx="5613941" cy="3407001"/>
          </a:xfrm>
          <a:custGeom>
            <a:avLst/>
            <a:gdLst/>
            <a:ahLst/>
            <a:cxnLst/>
            <a:rect r="r" b="b" t="t" l="l"/>
            <a:pathLst>
              <a:path h="3407001" w="5613941">
                <a:moveTo>
                  <a:pt x="0" y="0"/>
                </a:moveTo>
                <a:lnTo>
                  <a:pt x="5613941" y="0"/>
                </a:lnTo>
                <a:lnTo>
                  <a:pt x="5613941" y="3407001"/>
                </a:lnTo>
                <a:lnTo>
                  <a:pt x="0" y="34070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39" t="-3353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31199" y="1750195"/>
            <a:ext cx="16228101" cy="88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29"/>
              </a:lnSpc>
            </a:pPr>
            <a:r>
              <a:rPr lang="en-US" sz="5311" spc="52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CUSTOMER CHURN RATE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7197" y="3290505"/>
            <a:ext cx="5208786" cy="221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4"/>
              </a:lnSpc>
            </a:pPr>
            <a:r>
              <a:rPr lang="en-US" sz="2605" spc="254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Once we understood customers and their purchasing behavior, the next step was to identify WHO is leaving and what can be the potential reasons behind this.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66734" y="3139051"/>
            <a:ext cx="10292566" cy="611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0603" indent="-270302" lvl="1">
              <a:lnSpc>
                <a:spcPts val="3455"/>
              </a:lnSpc>
              <a:buFont typeface="Arial"/>
              <a:buChar char="•"/>
            </a:pPr>
            <a:r>
              <a:rPr lang="en-US" sz="2503" spc="24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Churn defined as no purchase in the past 3, 6, or 12 months (as of 31-Dec-2020).</a:t>
            </a:r>
          </a:p>
          <a:p>
            <a:pPr algn="l" marL="540603" indent="-270302" lvl="1">
              <a:lnSpc>
                <a:spcPts val="3455"/>
              </a:lnSpc>
              <a:buFont typeface="Arial"/>
              <a:buChar char="•"/>
            </a:pPr>
            <a:r>
              <a:rPr lang="en-US" sz="2503" spc="24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Calculated churn rates across different time windows to assess customer retention risk.</a:t>
            </a:r>
          </a:p>
          <a:p>
            <a:pPr algn="l" marL="540603" indent="-270302" lvl="1">
              <a:lnSpc>
                <a:spcPts val="3455"/>
              </a:lnSpc>
              <a:buFont typeface="Arial"/>
              <a:buChar char="•"/>
            </a:pPr>
            <a:r>
              <a:rPr lang="en-US" sz="2503" spc="24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Observations:</a:t>
            </a:r>
          </a:p>
          <a:p>
            <a:pPr algn="l" marL="1081206" indent="-360402" lvl="2">
              <a:lnSpc>
                <a:spcPts val="3455"/>
              </a:lnSpc>
              <a:buFont typeface="Arial"/>
              <a:buChar char="⚬"/>
            </a:pPr>
            <a:r>
              <a:rPr lang="en-US" sz="2503" spc="24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3-month churn: ~37% of customers inactive.</a:t>
            </a:r>
          </a:p>
          <a:p>
            <a:pPr algn="l" marL="1081206" indent="-360402" lvl="2">
              <a:lnSpc>
                <a:spcPts val="3455"/>
              </a:lnSpc>
              <a:buFont typeface="Arial"/>
              <a:buChar char="⚬"/>
            </a:pPr>
            <a:r>
              <a:rPr lang="en-US" sz="2503" spc="24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6-month churn: ~27% of customers inactive.</a:t>
            </a:r>
          </a:p>
          <a:p>
            <a:pPr algn="l" marL="1081206" indent="-360402" lvl="2">
              <a:lnSpc>
                <a:spcPts val="3455"/>
              </a:lnSpc>
              <a:buFont typeface="Arial"/>
              <a:buChar char="⚬"/>
            </a:pPr>
            <a:r>
              <a:rPr lang="en-US" sz="2503" spc="24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12-month churn: ~1.7% of customers inactive.</a:t>
            </a:r>
          </a:p>
          <a:p>
            <a:pPr algn="l" marL="540603" indent="-270302" lvl="1">
              <a:lnSpc>
                <a:spcPts val="3455"/>
              </a:lnSpc>
              <a:buFont typeface="Arial"/>
              <a:buChar char="•"/>
            </a:pPr>
            <a:r>
              <a:rPr lang="en-US" sz="2503" spc="24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Most customers make at least one purchase within 6–12 months, but a significant portion (~37%) disengages in the short term.</a:t>
            </a:r>
          </a:p>
          <a:p>
            <a:pPr algn="l" marL="540603" indent="-270302" lvl="1">
              <a:lnSpc>
                <a:spcPts val="3455"/>
              </a:lnSpc>
              <a:buFont typeface="Arial"/>
              <a:buChar char="•"/>
            </a:pPr>
            <a:r>
              <a:rPr lang="en-US" sz="2503" spc="24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While long-term retention is strong (nearly all customers return within 12 months), short-term disengagement is notable.</a:t>
            </a:r>
          </a:p>
          <a:p>
            <a:pPr algn="l" marL="540603" indent="-270302" lvl="1">
              <a:lnSpc>
                <a:spcPts val="3455"/>
              </a:lnSpc>
              <a:buFont typeface="Arial"/>
              <a:buChar char="•"/>
            </a:pPr>
            <a:r>
              <a:rPr lang="en-US" sz="2503" spc="245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Indicates opportunity to increase engagement frequency and reduce early-stage churn.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true" flipV="tru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-72330"/>
            <a:ext cx="18288000" cy="2796480"/>
          </a:xfrm>
          <a:custGeom>
            <a:avLst/>
            <a:gdLst/>
            <a:ahLst/>
            <a:cxnLst/>
            <a:rect r="r" b="b" t="t" l="l"/>
            <a:pathLst>
              <a:path h="2796480" w="18288000">
                <a:moveTo>
                  <a:pt x="0" y="0"/>
                </a:moveTo>
                <a:lnTo>
                  <a:pt x="18288000" y="0"/>
                </a:lnTo>
                <a:lnTo>
                  <a:pt x="18288000" y="2796480"/>
                </a:lnTo>
                <a:lnTo>
                  <a:pt x="0" y="2796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70795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" r="0" b="-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54966" y="-3698515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1"/>
                </a:lnTo>
                <a:lnTo>
                  <a:pt x="0" y="6885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8" t="0" r="-2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9523" y="3186676"/>
            <a:ext cx="5624134" cy="2462671"/>
          </a:xfrm>
          <a:custGeom>
            <a:avLst/>
            <a:gdLst/>
            <a:ahLst/>
            <a:cxnLst/>
            <a:rect r="r" b="b" t="t" l="l"/>
            <a:pathLst>
              <a:path h="2462671" w="5624134">
                <a:moveTo>
                  <a:pt x="0" y="0"/>
                </a:moveTo>
                <a:lnTo>
                  <a:pt x="5624134" y="0"/>
                </a:lnTo>
                <a:lnTo>
                  <a:pt x="5624134" y="2462671"/>
                </a:lnTo>
                <a:lnTo>
                  <a:pt x="0" y="24626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87" t="-9812" r="-33089" b="-852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9523" y="5784112"/>
            <a:ext cx="5624134" cy="3474188"/>
          </a:xfrm>
          <a:custGeom>
            <a:avLst/>
            <a:gdLst/>
            <a:ahLst/>
            <a:cxnLst/>
            <a:rect r="r" b="b" t="t" l="l"/>
            <a:pathLst>
              <a:path h="3474188" w="5624134">
                <a:moveTo>
                  <a:pt x="0" y="0"/>
                </a:moveTo>
                <a:lnTo>
                  <a:pt x="5624134" y="0"/>
                </a:lnTo>
                <a:lnTo>
                  <a:pt x="5624134" y="3474188"/>
                </a:lnTo>
                <a:lnTo>
                  <a:pt x="0" y="34741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31199" y="1750195"/>
            <a:ext cx="16228101" cy="88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29"/>
              </a:lnSpc>
            </a:pPr>
            <a:r>
              <a:rPr lang="en-US" sz="5311" spc="52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ACTIVE vs DORMANT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7197" y="3290505"/>
            <a:ext cx="5208786" cy="266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4"/>
              </a:lnSpc>
            </a:pPr>
            <a:r>
              <a:rPr lang="en-US" sz="2604" spc="252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Ho</a:t>
            </a:r>
            <a:r>
              <a:rPr lang="en-US" sz="2604" spc="252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w We Defined Customers:</a:t>
            </a:r>
          </a:p>
          <a:p>
            <a:pPr algn="l" marL="562419" indent="-281209" lvl="1">
              <a:lnSpc>
                <a:spcPts val="3594"/>
              </a:lnSpc>
              <a:buFont typeface="Arial"/>
              <a:buChar char="•"/>
            </a:pPr>
            <a:r>
              <a:rPr lang="en-US" sz="2604" spc="252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Active: Last purchase in the last 6 months of 2020.</a:t>
            </a:r>
          </a:p>
          <a:p>
            <a:pPr algn="l" marL="562420" indent="-281210" lvl="1">
              <a:lnSpc>
                <a:spcPts val="3594"/>
              </a:lnSpc>
              <a:buFont typeface="Arial"/>
              <a:buChar char="•"/>
            </a:pPr>
            <a:r>
              <a:rPr lang="en-US" sz="2605" spc="254">
                <a:solidFill>
                  <a:srgbClr val="FDFBFB"/>
                </a:solidFill>
                <a:latin typeface="Oswald"/>
                <a:ea typeface="Oswald"/>
                <a:cs typeface="Oswald"/>
                <a:sym typeface="Oswald"/>
              </a:rPr>
              <a:t>Dormant: Last purchase before July 2020.</a:t>
            </a:r>
          </a:p>
          <a:p>
            <a:pPr algn="l">
              <a:lnSpc>
                <a:spcPts val="359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966734" y="3139051"/>
            <a:ext cx="10292566" cy="611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0603" indent="-270302" lvl="1">
              <a:lnSpc>
                <a:spcPts val="3455"/>
              </a:lnSpc>
              <a:buFont typeface="Arial"/>
              <a:buChar char="•"/>
            </a:pPr>
            <a:r>
              <a:rPr lang="en-US" sz="2503" spc="24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Active customers are more freq</a:t>
            </a:r>
            <a:r>
              <a:rPr lang="en-US" sz="2503" spc="24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uent, have slightly larger baskets, and spend signific</a:t>
            </a:r>
            <a:r>
              <a:rPr lang="en-US" sz="2503" spc="24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antly more than dormant customers.</a:t>
            </a:r>
          </a:p>
          <a:p>
            <a:pPr algn="l" marL="540603" indent="-270302" lvl="1">
              <a:lnSpc>
                <a:spcPts val="3455"/>
              </a:lnSpc>
              <a:buFont typeface="Arial"/>
              <a:buChar char="•"/>
            </a:pPr>
            <a:r>
              <a:rPr lang="en-US" sz="2503" spc="24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Active customers contribute more than three times the total revenue compared to dormant customers.</a:t>
            </a:r>
          </a:p>
          <a:p>
            <a:pPr algn="l" marL="540603" indent="-270302" lvl="1">
              <a:lnSpc>
                <a:spcPts val="3455"/>
              </a:lnSpc>
              <a:buFont typeface="Arial"/>
              <a:buChar char="•"/>
            </a:pPr>
            <a:r>
              <a:rPr lang="en-US" sz="2503" spc="24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D</a:t>
            </a:r>
            <a:r>
              <a:rPr lang="en-US" sz="2503" spc="24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ormant customers still show moderate engagement potential, especially those with historically high spend.</a:t>
            </a:r>
          </a:p>
          <a:p>
            <a:pPr algn="l" marL="540603" indent="-270302" lvl="1">
              <a:lnSpc>
                <a:spcPts val="3455"/>
              </a:lnSpc>
              <a:buFont typeface="Arial"/>
              <a:buChar char="•"/>
            </a:pPr>
            <a:r>
              <a:rPr lang="en-US" sz="2503" spc="24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Maintain &amp; reward Active customers to sustain their high engagement.</a:t>
            </a:r>
          </a:p>
          <a:p>
            <a:pPr algn="l" marL="540603" indent="-270302" lvl="1">
              <a:lnSpc>
                <a:spcPts val="3455"/>
              </a:lnSpc>
              <a:buFont typeface="Arial"/>
              <a:buChar char="•"/>
            </a:pPr>
            <a:r>
              <a:rPr lang="en-US" sz="2503" spc="24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Target Dormant customers with win-back campaigns and personalized offers.</a:t>
            </a:r>
          </a:p>
          <a:p>
            <a:pPr algn="l" marL="540603" indent="-270302" lvl="1">
              <a:lnSpc>
                <a:spcPts val="3455"/>
              </a:lnSpc>
              <a:buFont typeface="Arial"/>
              <a:buChar char="•"/>
            </a:pPr>
            <a:r>
              <a:rPr lang="en-US" sz="2503" spc="24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Prioritize reactivating dormant customers who were historically high spenders.</a:t>
            </a:r>
          </a:p>
          <a:p>
            <a:pPr algn="l" marL="540603" indent="-270302" lvl="1">
              <a:lnSpc>
                <a:spcPts val="3455"/>
              </a:lnSpc>
              <a:buFont typeface="Arial"/>
              <a:buChar char="•"/>
            </a:pPr>
            <a:r>
              <a:rPr lang="en-US" sz="2503" spc="24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Explore loyalty programs to increase frequency &amp; basket size among both groups.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DAGt6NHc0cc</dc:identifier>
  <dcterms:modified xsi:type="dcterms:W3CDTF">2011-08-01T06:04:30Z</dcterms:modified>
  <cp:revision>1</cp:revision>
  <dc:title>Chinook Music Store - Lukose Jacob.pptx</dc:title>
</cp:coreProperties>
</file>